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40"/>
  </p:notesMasterIdLst>
  <p:sldIdLst>
    <p:sldId id="256" r:id="rId2"/>
    <p:sldId id="257" r:id="rId3"/>
    <p:sldId id="258" r:id="rId4"/>
    <p:sldId id="259" r:id="rId5"/>
    <p:sldId id="260" r:id="rId6"/>
    <p:sldId id="261" r:id="rId7"/>
    <p:sldId id="262" r:id="rId8"/>
    <p:sldId id="29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95" r:id="rId24"/>
    <p:sldId id="296" r:id="rId25"/>
    <p:sldId id="297" r:id="rId26"/>
    <p:sldId id="278" r:id="rId27"/>
    <p:sldId id="281" r:id="rId28"/>
    <p:sldId id="282" r:id="rId29"/>
    <p:sldId id="283" r:id="rId30"/>
    <p:sldId id="284" r:id="rId31"/>
    <p:sldId id="285" r:id="rId32"/>
    <p:sldId id="298" r:id="rId33"/>
    <p:sldId id="299" r:id="rId34"/>
    <p:sldId id="286" r:id="rId35"/>
    <p:sldId id="287" r:id="rId36"/>
    <p:sldId id="290" r:id="rId37"/>
    <p:sldId id="291" r:id="rId38"/>
    <p:sldId id="292"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48311a80c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g548311a80c_0_1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548311a80c_0_1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8311a80c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548311a80c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548311a80c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8311a80c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548311a80c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548311a80c_0_1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48311a80c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548311a80c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548311a80c_0_2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48311a80c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548311a80c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548311a80c_0_2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8311a80c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548311a80c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548311a80c_0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48311a80c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548311a80c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548311a80c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48311a80c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548311a80c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548311a80c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8311a80c_0_3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548311a80c_0_3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548311a80c_0_3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48311a80c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548311a80c_0_3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548311a80c_0_3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48311a80c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548311a80c_0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48311a80c_0_3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48311a80c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548311a80c_0_3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548311a80c_0_3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47031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99802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48311a80c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548311a80c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48311a80c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445684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48311a80c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548311a80c_0_3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48311a80c_0_3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48311a80c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548311a80c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548311a80c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548311a80c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548311a80c_0_2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548311a80c_0_2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48311a80c_0_3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548311a80c_0_3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548311a80c_0_3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48311a80c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548311a80c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548311a80c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17471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8311a80c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48311a80c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548311a80c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4276886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48311a80c_0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548311a80c_0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548311a80c_0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48311a80c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548311a80c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g548311a80c_0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48311a80c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548311a80c_0_2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548311a80c_0_2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8311a80c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548311a80c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548311a80c_0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48311a80c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548311a80c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548311a80c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48311a80c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g548311a80c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548311a80c_0_1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48311a80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548311a80c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548311a80c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48311a80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548311a80c_0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548311a80c_0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943721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48311a80c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548311a80c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48311a80c_0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3"/>
        <p:cNvGrpSpPr/>
        <p:nvPr/>
      </p:nvGrpSpPr>
      <p:grpSpPr>
        <a:xfrm>
          <a:off x="0" y="0"/>
          <a:ext cx="0" cy="0"/>
          <a:chOff x="0" y="0"/>
          <a:chExt cx="0" cy="0"/>
        </a:xfrm>
      </p:grpSpPr>
      <p:sp>
        <p:nvSpPr>
          <p:cNvPr id="14" name="Google Shape;14;p2"/>
          <p:cNvSpPr/>
          <p:nvPr/>
        </p:nvSpPr>
        <p:spPr>
          <a:xfrm>
            <a:off x="0" y="0"/>
            <a:ext cx="6096000" cy="68580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2"/>
          <p:cNvSpPr txBox="1">
            <a:spLocks noGrp="1"/>
          </p:cNvSpPr>
          <p:nvPr>
            <p:ph type="sldNum" idx="12"/>
          </p:nvPr>
        </p:nvSpPr>
        <p:spPr>
          <a:xfrm>
            <a:off x="10980234" y="6325460"/>
            <a:ext cx="75456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
          <p:cNvSpPr txBox="1">
            <a:spLocks noGrp="1"/>
          </p:cNvSpPr>
          <p:nvPr>
            <p:ph type="title"/>
          </p:nvPr>
        </p:nvSpPr>
        <p:spPr>
          <a:xfrm>
            <a:off x="457200" y="2362200"/>
            <a:ext cx="5060092"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a:spLocks noGrp="1"/>
          </p:cNvSpPr>
          <p:nvPr>
            <p:ph type="pic" idx="2"/>
          </p:nvPr>
        </p:nvSpPr>
        <p:spPr>
          <a:xfrm>
            <a:off x="6091706" y="0"/>
            <a:ext cx="6100293"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457200" y="5181601"/>
            <a:ext cx="5060092" cy="3607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2000"/>
              <a:buFont typeface="Arial"/>
              <a:buNone/>
              <a:defRPr sz="20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body" idx="3"/>
          </p:nvPr>
        </p:nvSpPr>
        <p:spPr>
          <a:xfrm>
            <a:off x="457200" y="5567346"/>
            <a:ext cx="5060092" cy="6507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400"/>
              <a:buFont typeface="Arial"/>
              <a:buNone/>
              <a:defRPr sz="1400" b="0" i="1" u="none" strike="noStrike" cap="none">
                <a:solidFill>
                  <a:schemeClr val="lt1"/>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0" name="Google Shape;20;p2" descr="Official Syracuse University identity wordmark" title="Syracuse University"/>
          <p:cNvPicPr preferRelativeResize="0"/>
          <p:nvPr/>
        </p:nvPicPr>
        <p:blipFill rotWithShape="1">
          <a:blip r:embed="rId2">
            <a:alphaModFix/>
          </a:blip>
          <a:srcRect/>
          <a:stretch/>
        </p:blipFill>
        <p:spPr>
          <a:xfrm>
            <a:off x="553617" y="561560"/>
            <a:ext cx="2550368" cy="384302"/>
          </a:xfrm>
          <a:prstGeom prst="rect">
            <a:avLst/>
          </a:prstGeom>
          <a:noFill/>
          <a:ln>
            <a:noFill/>
          </a:ln>
        </p:spPr>
      </p:pic>
      <p:sp>
        <p:nvSpPr>
          <p:cNvPr id="21" name="Google Shape;21;p2"/>
          <p:cNvSpPr txBox="1">
            <a:spLocks noGrp="1"/>
          </p:cNvSpPr>
          <p:nvPr>
            <p:ph type="body" idx="4"/>
          </p:nvPr>
        </p:nvSpPr>
        <p:spPr>
          <a:xfrm>
            <a:off x="457200" y="914400"/>
            <a:ext cx="5060092" cy="61221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0"/>
              </a:spcBef>
              <a:spcAft>
                <a:spcPts val="0"/>
              </a:spcAft>
              <a:buClr>
                <a:schemeClr val="lt1"/>
              </a:buClr>
              <a:buSzPts val="1400"/>
              <a:buFont typeface="Arial"/>
              <a:buNone/>
              <a:defRPr sz="14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body" idx="5"/>
          </p:nvPr>
        </p:nvSpPr>
        <p:spPr>
          <a:xfrm>
            <a:off x="457200" y="6369449"/>
            <a:ext cx="5060092" cy="2506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100"/>
              <a:buFont typeface="Arial"/>
              <a:buNone/>
              <a:defRPr sz="11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23" name="Google Shape;23;p2"/>
          <p:cNvCxnSpPr/>
          <p:nvPr/>
        </p:nvCxnSpPr>
        <p:spPr>
          <a:xfrm>
            <a:off x="562234" y="6196912"/>
            <a:ext cx="4905631"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ing-Only">
  <p:cSld name="Heading-Only">
    <p:spTree>
      <p:nvGrpSpPr>
        <p:cNvPr id="1" name="Shape 24"/>
        <p:cNvGrpSpPr/>
        <p:nvPr/>
      </p:nvGrpSpPr>
      <p:grpSpPr>
        <a:xfrm>
          <a:off x="0" y="0"/>
          <a:ext cx="0" cy="0"/>
          <a:chOff x="0" y="0"/>
          <a:chExt cx="0" cy="0"/>
        </a:xfrm>
      </p:grpSpPr>
      <p:sp>
        <p:nvSpPr>
          <p:cNvPr id="25" name="Google Shape;25;p3"/>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457200" y="1093152"/>
            <a:ext cx="10438818"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body" idx="2"/>
          </p:nvPr>
        </p:nvSpPr>
        <p:spPr>
          <a:xfrm>
            <a:off x="457200" y="1876680"/>
            <a:ext cx="10438818" cy="37813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3600"/>
              <a:buFont typeface="Arial"/>
              <a:buNone/>
              <a:defRPr sz="3600" b="0" i="0" u="none" strike="noStrike" cap="none">
                <a:solidFill>
                  <a:srgbClr val="3E3D3C"/>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0" name="Google Shape;30;p3"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31" name="Google Shape;31;p3"/>
          <p:cNvSpPr txBox="1">
            <a:spLocks noGrp="1"/>
          </p:cNvSpPr>
          <p:nvPr>
            <p:ph type="body" idx="3"/>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ing w/ Bullets + Photo">
  <p:cSld name="Heading w/ Bullets + Photo">
    <p:spTree>
      <p:nvGrpSpPr>
        <p:cNvPr id="1" name="Shape 32"/>
        <p:cNvGrpSpPr/>
        <p:nvPr/>
      </p:nvGrpSpPr>
      <p:grpSpPr>
        <a:xfrm>
          <a:off x="0" y="0"/>
          <a:ext cx="0" cy="0"/>
          <a:chOff x="0" y="0"/>
          <a:chExt cx="0" cy="0"/>
        </a:xfrm>
      </p:grpSpPr>
      <p:sp>
        <p:nvSpPr>
          <p:cNvPr id="33" name="Google Shape;33;p4"/>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 name="Google Shape;34;p4"/>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4"/>
          <p:cNvSpPr txBox="1">
            <a:spLocks noGrp="1"/>
          </p:cNvSpPr>
          <p:nvPr>
            <p:ph type="body" idx="1"/>
          </p:nvPr>
        </p:nvSpPr>
        <p:spPr>
          <a:xfrm>
            <a:off x="457200" y="1093152"/>
            <a:ext cx="5401434"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4"/>
          <p:cNvSpPr txBox="1">
            <a:spLocks noGrp="1"/>
          </p:cNvSpPr>
          <p:nvPr>
            <p:ph type="body" idx="2"/>
          </p:nvPr>
        </p:nvSpPr>
        <p:spPr>
          <a:xfrm>
            <a:off x="457200" y="1844691"/>
            <a:ext cx="5401434" cy="35122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800"/>
              <a:buFont typeface="Arial"/>
              <a:buNone/>
              <a:defRPr sz="2800" b="0" i="0" u="none" strike="noStrike" cap="none">
                <a:solidFill>
                  <a:srgbClr val="3E3D3C"/>
                </a:solidFill>
                <a:latin typeface="Trebuchet MS"/>
                <a:ea typeface="Trebuchet MS"/>
                <a:cs typeface="Trebuchet MS"/>
                <a:sym typeface="Trebuchet MS"/>
              </a:defRPr>
            </a:lvl1pPr>
            <a:lvl2pPr marL="914400" marR="0" lvl="1" indent="-381000" algn="l" rtl="0">
              <a:lnSpc>
                <a:spcPct val="90000"/>
              </a:lnSpc>
              <a:spcBef>
                <a:spcPts val="600"/>
              </a:spcBef>
              <a:spcAft>
                <a:spcPts val="0"/>
              </a:spcAft>
              <a:buClr>
                <a:srgbClr val="3E3D3C"/>
              </a:buClr>
              <a:buSzPts val="2400"/>
              <a:buFont typeface="Arial"/>
              <a:buChar char="•"/>
              <a:defRPr sz="2400" b="0" i="0" u="none" strike="noStrike" cap="none">
                <a:solidFill>
                  <a:srgbClr val="3E3D3C"/>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rgbClr val="3E3D3C"/>
              </a:buClr>
              <a:buSzPts val="2000"/>
              <a:buFont typeface="Arial"/>
              <a:buChar char="•"/>
              <a:defRPr sz="2000" b="0" i="0" u="none" strike="noStrike" cap="none">
                <a:solidFill>
                  <a:srgbClr val="3E3D3C"/>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rgbClr val="3E3D3C"/>
              </a:buClr>
              <a:buSzPts val="1800"/>
              <a:buFont typeface="Arial"/>
              <a:buChar char="•"/>
              <a:defRPr sz="1800" b="0" i="0" u="none" strike="noStrike" cap="none">
                <a:solidFill>
                  <a:srgbClr val="3E3D3C"/>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rgbClr val="3E3D3C"/>
              </a:buClr>
              <a:buSzPts val="1800"/>
              <a:buFont typeface="Arial"/>
              <a:buChar char="•"/>
              <a:defRPr sz="1800" b="0" i="0" u="none" strike="noStrike" cap="none">
                <a:solidFill>
                  <a:srgbClr val="3E3D3C"/>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4"/>
          <p:cNvSpPr>
            <a:spLocks noGrp="1"/>
          </p:cNvSpPr>
          <p:nvPr>
            <p:ph type="pic" idx="3"/>
          </p:nvPr>
        </p:nvSpPr>
        <p:spPr>
          <a:xfrm>
            <a:off x="6096000" y="914401"/>
            <a:ext cx="6096000" cy="52825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9" name="Google Shape;39;p4"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40" name="Google Shape;40;p4"/>
          <p:cNvSpPr txBox="1">
            <a:spLocks noGrp="1"/>
          </p:cNvSpPr>
          <p:nvPr>
            <p:ph type="body" idx="4"/>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ing w/ Bullets (no photo)">
  <p:cSld name="Heading w/ Bullets (no photo)">
    <p:spTree>
      <p:nvGrpSpPr>
        <p:cNvPr id="1" name="Shape 41"/>
        <p:cNvGrpSpPr/>
        <p:nvPr/>
      </p:nvGrpSpPr>
      <p:grpSpPr>
        <a:xfrm>
          <a:off x="0" y="0"/>
          <a:ext cx="0" cy="0"/>
          <a:chOff x="0" y="0"/>
          <a:chExt cx="0" cy="0"/>
        </a:xfrm>
      </p:grpSpPr>
      <p:sp>
        <p:nvSpPr>
          <p:cNvPr id="42" name="Google Shape;42;p5"/>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43;p5"/>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5"/>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5"/>
          <p:cNvSpPr txBox="1">
            <a:spLocks noGrp="1"/>
          </p:cNvSpPr>
          <p:nvPr>
            <p:ph type="body" idx="1"/>
          </p:nvPr>
        </p:nvSpPr>
        <p:spPr>
          <a:xfrm>
            <a:off x="457200" y="1093152"/>
            <a:ext cx="5401434" cy="4612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5"/>
          <p:cNvSpPr txBox="1">
            <a:spLocks noGrp="1"/>
          </p:cNvSpPr>
          <p:nvPr>
            <p:ph type="body" idx="2"/>
          </p:nvPr>
        </p:nvSpPr>
        <p:spPr>
          <a:xfrm>
            <a:off x="468931" y="1816100"/>
            <a:ext cx="11265868" cy="3512237"/>
          </a:xfrm>
          <a:prstGeom prst="rect">
            <a:avLst/>
          </a:prstGeom>
          <a:noFill/>
          <a:ln>
            <a:noFill/>
          </a:ln>
        </p:spPr>
        <p:txBody>
          <a:bodyPr spcFirstLastPara="1" wrap="square" lIns="91425" tIns="45700" rIns="91425" bIns="45700" anchor="t" anchorCtr="0">
            <a:noAutofit/>
          </a:bodyPr>
          <a:lstStyle>
            <a:lvl1pPr marL="457200" marR="0" lvl="0" indent="-411480" algn="l" rtl="0">
              <a:lnSpc>
                <a:spcPct val="90000"/>
              </a:lnSpc>
              <a:spcBef>
                <a:spcPts val="1000"/>
              </a:spcBef>
              <a:spcAft>
                <a:spcPts val="0"/>
              </a:spcAft>
              <a:buClr>
                <a:srgbClr val="3E3D3C"/>
              </a:buClr>
              <a:buSzPts val="2880"/>
              <a:buFont typeface="Arial"/>
              <a:buChar char="•"/>
              <a:defRPr sz="3600" b="0" i="0" u="none" strike="noStrike" cap="none">
                <a:solidFill>
                  <a:srgbClr val="3E3D3C"/>
                </a:solidFill>
                <a:latin typeface="Trebuchet MS"/>
                <a:ea typeface="Trebuchet MS"/>
                <a:cs typeface="Trebuchet MS"/>
                <a:sym typeface="Trebuchet MS"/>
              </a:defRPr>
            </a:lvl1pPr>
            <a:lvl2pPr marL="914400" marR="0" lvl="1" indent="-391160" algn="l" rtl="0">
              <a:lnSpc>
                <a:spcPct val="90000"/>
              </a:lnSpc>
              <a:spcBef>
                <a:spcPts val="600"/>
              </a:spcBef>
              <a:spcAft>
                <a:spcPts val="0"/>
              </a:spcAft>
              <a:buClr>
                <a:srgbClr val="3E3D3C"/>
              </a:buClr>
              <a:buSzPts val="2560"/>
              <a:buFont typeface="Arial"/>
              <a:buChar char="•"/>
              <a:defRPr sz="3200" b="0" i="0" u="none" strike="noStrike" cap="none">
                <a:solidFill>
                  <a:srgbClr val="3E3D3C"/>
                </a:solidFill>
                <a:latin typeface="Trebuchet MS"/>
                <a:ea typeface="Trebuchet MS"/>
                <a:cs typeface="Trebuchet MS"/>
                <a:sym typeface="Trebuchet MS"/>
              </a:defRPr>
            </a:lvl2pPr>
            <a:lvl3pPr marL="1371600" marR="0" lvl="2" indent="-350519" algn="l" rtl="0">
              <a:lnSpc>
                <a:spcPct val="90000"/>
              </a:lnSpc>
              <a:spcBef>
                <a:spcPts val="500"/>
              </a:spcBef>
              <a:spcAft>
                <a:spcPts val="0"/>
              </a:spcAft>
              <a:buClr>
                <a:srgbClr val="3E3D3C"/>
              </a:buClr>
              <a:buSzPts val="1920"/>
              <a:buFont typeface="Arial"/>
              <a:buChar char="•"/>
              <a:defRPr sz="2400" b="0" i="0" u="none" strike="noStrike" cap="none">
                <a:solidFill>
                  <a:srgbClr val="3E3D3C"/>
                </a:solidFill>
                <a:latin typeface="Trebuchet MS"/>
                <a:ea typeface="Trebuchet MS"/>
                <a:cs typeface="Trebuchet MS"/>
                <a:sym typeface="Trebuchet MS"/>
              </a:defRPr>
            </a:lvl3pPr>
            <a:lvl4pPr marL="1828800" marR="0" lvl="3" indent="-330200" algn="l" rtl="0">
              <a:lnSpc>
                <a:spcPct val="90000"/>
              </a:lnSpc>
              <a:spcBef>
                <a:spcPts val="500"/>
              </a:spcBef>
              <a:spcAft>
                <a:spcPts val="0"/>
              </a:spcAft>
              <a:buClr>
                <a:srgbClr val="3E3D3C"/>
              </a:buClr>
              <a:buSzPts val="1600"/>
              <a:buFont typeface="Arial"/>
              <a:buChar char="•"/>
              <a:defRPr sz="2000" b="0" i="0" u="none" strike="noStrike" cap="none">
                <a:solidFill>
                  <a:srgbClr val="3E3D3C"/>
                </a:solidFill>
                <a:latin typeface="Trebuchet MS"/>
                <a:ea typeface="Trebuchet MS"/>
                <a:cs typeface="Trebuchet MS"/>
                <a:sym typeface="Trebuchet MS"/>
              </a:defRPr>
            </a:lvl4pPr>
            <a:lvl5pPr marL="2286000" marR="0" lvl="4" indent="-330200" algn="l" rtl="0">
              <a:lnSpc>
                <a:spcPct val="90000"/>
              </a:lnSpc>
              <a:spcBef>
                <a:spcPts val="500"/>
              </a:spcBef>
              <a:spcAft>
                <a:spcPts val="0"/>
              </a:spcAft>
              <a:buClr>
                <a:srgbClr val="3E3D3C"/>
              </a:buClr>
              <a:buSzPts val="1600"/>
              <a:buFont typeface="Arial"/>
              <a:buChar char="•"/>
              <a:defRPr sz="2000" b="0" i="0" u="none" strike="noStrike" cap="none">
                <a:solidFill>
                  <a:srgbClr val="3E3D3C"/>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7" name="Google Shape;47;p5"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48" name="Google Shape;48;p5"/>
          <p:cNvSpPr txBox="1">
            <a:spLocks noGrp="1"/>
          </p:cNvSpPr>
          <p:nvPr>
            <p:ph type="body" idx="3"/>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w/ Photo">
  <p:cSld name="Section Title w/ Photo">
    <p:bg>
      <p:bgPr>
        <a:solidFill>
          <a:schemeClr val="lt1"/>
        </a:solidFill>
        <a:effectLst/>
      </p:bgPr>
    </p:bg>
    <p:spTree>
      <p:nvGrpSpPr>
        <p:cNvPr id="1" name="Shape 49"/>
        <p:cNvGrpSpPr/>
        <p:nvPr/>
      </p:nvGrpSpPr>
      <p:grpSpPr>
        <a:xfrm>
          <a:off x="0" y="0"/>
          <a:ext cx="0" cy="0"/>
          <a:chOff x="0" y="0"/>
          <a:chExt cx="0" cy="0"/>
        </a:xfrm>
      </p:grpSpPr>
      <p:sp>
        <p:nvSpPr>
          <p:cNvPr id="50" name="Google Shape;50;p6"/>
          <p:cNvSpPr/>
          <p:nvPr/>
        </p:nvSpPr>
        <p:spPr>
          <a:xfrm>
            <a:off x="0" y="0"/>
            <a:ext cx="6096000" cy="68580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1" name="Google Shape;51;p6"/>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2" name="Google Shape;52;p6"/>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6"/>
          <p:cNvSpPr txBox="1">
            <a:spLocks noGrp="1"/>
          </p:cNvSpPr>
          <p:nvPr>
            <p:ph type="title"/>
          </p:nvPr>
        </p:nvSpPr>
        <p:spPr>
          <a:xfrm>
            <a:off x="457200" y="2362200"/>
            <a:ext cx="5060092"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6"/>
          <p:cNvSpPr>
            <a:spLocks noGrp="1"/>
          </p:cNvSpPr>
          <p:nvPr>
            <p:ph type="pic" idx="2"/>
          </p:nvPr>
        </p:nvSpPr>
        <p:spPr>
          <a:xfrm>
            <a:off x="6096000" y="1"/>
            <a:ext cx="6096000" cy="619691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55" name="Google Shape;55;p6"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56" name="Google Shape;56;p6"/>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no photo)">
  <p:cSld name="Section Title (no photo)">
    <p:bg>
      <p:bgPr>
        <a:solidFill>
          <a:schemeClr val="lt1"/>
        </a:solidFill>
        <a:effectLst/>
      </p:bgPr>
    </p:bg>
    <p:spTree>
      <p:nvGrpSpPr>
        <p:cNvPr id="1" name="Shape 57"/>
        <p:cNvGrpSpPr/>
        <p:nvPr/>
      </p:nvGrpSpPr>
      <p:grpSpPr>
        <a:xfrm>
          <a:off x="0" y="0"/>
          <a:ext cx="0" cy="0"/>
          <a:chOff x="0" y="0"/>
          <a:chExt cx="0" cy="0"/>
        </a:xfrm>
      </p:grpSpPr>
      <p:sp>
        <p:nvSpPr>
          <p:cNvPr id="58" name="Google Shape;58;p7"/>
          <p:cNvSpPr/>
          <p:nvPr/>
        </p:nvSpPr>
        <p:spPr>
          <a:xfrm>
            <a:off x="0" y="0"/>
            <a:ext cx="12192000" cy="6196914"/>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9" name="Google Shape;59;p7"/>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7"/>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7"/>
          <p:cNvSpPr txBox="1">
            <a:spLocks noGrp="1"/>
          </p:cNvSpPr>
          <p:nvPr>
            <p:ph type="title"/>
          </p:nvPr>
        </p:nvSpPr>
        <p:spPr>
          <a:xfrm>
            <a:off x="457200" y="2362200"/>
            <a:ext cx="10438818" cy="24447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4400"/>
              <a:buFont typeface="Georgia"/>
              <a:buNone/>
              <a:defRPr sz="4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62" name="Google Shape;62;p7"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63" name="Google Shape;63;p7"/>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Large Photo w/ Sidebar">
  <p:cSld name="Large Photo w/ Sidebar">
    <p:bg>
      <p:bgPr>
        <a:solidFill>
          <a:schemeClr val="lt1"/>
        </a:solidFill>
        <a:effectLst/>
      </p:bgPr>
    </p:bg>
    <p:spTree>
      <p:nvGrpSpPr>
        <p:cNvPr id="1" name="Shape 64"/>
        <p:cNvGrpSpPr/>
        <p:nvPr/>
      </p:nvGrpSpPr>
      <p:grpSpPr>
        <a:xfrm>
          <a:off x="0" y="0"/>
          <a:ext cx="0" cy="0"/>
          <a:chOff x="0" y="0"/>
          <a:chExt cx="0" cy="0"/>
        </a:xfrm>
      </p:grpSpPr>
      <p:sp>
        <p:nvSpPr>
          <p:cNvPr id="65" name="Google Shape;65;p8"/>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 name="Google Shape;66;p8"/>
          <p:cNvSpPr/>
          <p:nvPr/>
        </p:nvSpPr>
        <p:spPr>
          <a:xfrm>
            <a:off x="8645302" y="0"/>
            <a:ext cx="3546699" cy="6196914"/>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7" name="Google Shape;67;p8"/>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txBox="1">
            <a:spLocks noGrp="1"/>
          </p:cNvSpPr>
          <p:nvPr>
            <p:ph type="title"/>
          </p:nvPr>
        </p:nvSpPr>
        <p:spPr>
          <a:xfrm>
            <a:off x="8839201" y="914399"/>
            <a:ext cx="2895598" cy="112014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2400"/>
              <a:buFont typeface="Georgia"/>
              <a:buNone/>
              <a:defRPr sz="24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8"/>
          <p:cNvSpPr txBox="1">
            <a:spLocks noGrp="1"/>
          </p:cNvSpPr>
          <p:nvPr>
            <p:ph type="body" idx="1"/>
          </p:nvPr>
        </p:nvSpPr>
        <p:spPr>
          <a:xfrm>
            <a:off x="8839200" y="2362200"/>
            <a:ext cx="2895600" cy="3467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8"/>
          <p:cNvSpPr>
            <a:spLocks noGrp="1"/>
          </p:cNvSpPr>
          <p:nvPr>
            <p:ph type="pic" idx="2"/>
          </p:nvPr>
        </p:nvSpPr>
        <p:spPr>
          <a:xfrm>
            <a:off x="1" y="0"/>
            <a:ext cx="8645302" cy="619691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1" name="Google Shape;71;p8" descr="Official Syracuse University identity wordmark"/>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72" name="Google Shape;72;p8"/>
          <p:cNvSpPr txBox="1">
            <a:spLocks noGrp="1"/>
          </p:cNvSpPr>
          <p:nvPr>
            <p:ph type="body" idx="3"/>
          </p:nvPr>
        </p:nvSpPr>
        <p:spPr>
          <a:xfrm>
            <a:off x="1988966" y="6334354"/>
            <a:ext cx="8907052" cy="35940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Trebuchet MS"/>
                <a:ea typeface="Trebuchet MS"/>
                <a:cs typeface="Trebuchet MS"/>
                <a:sym typeface="Trebuchet MS"/>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rebuchet MS"/>
                <a:ea typeface="Trebuchet MS"/>
                <a:cs typeface="Trebuchet MS"/>
                <a:sym typeface="Trebuchet M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73"/>
        <p:cNvGrpSpPr/>
        <p:nvPr/>
      </p:nvGrpSpPr>
      <p:grpSpPr>
        <a:xfrm>
          <a:off x="0" y="0"/>
          <a:ext cx="0" cy="0"/>
          <a:chOff x="0" y="0"/>
          <a:chExt cx="0" cy="0"/>
        </a:xfrm>
      </p:grpSpPr>
      <p:sp>
        <p:nvSpPr>
          <p:cNvPr id="74" name="Google Shape;74;p9"/>
          <p:cNvSpPr/>
          <p:nvPr/>
        </p:nvSpPr>
        <p:spPr>
          <a:xfrm>
            <a:off x="0" y="6196914"/>
            <a:ext cx="12192000" cy="66108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9"/>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0" i="0" u="none" strike="noStrike" cap="none">
                <a:solidFill>
                  <a:srgbClr val="D44500"/>
                </a:solidFill>
                <a:latin typeface="Trebuchet MS"/>
                <a:ea typeface="Trebuchet MS"/>
                <a:cs typeface="Trebuchet MS"/>
                <a:sym typeface="Trebuchet MS"/>
              </a:defRPr>
            </a:lvl1pPr>
            <a:lvl2pPr marL="0" lvl="1" indent="0" algn="r">
              <a:spcBef>
                <a:spcPts val="0"/>
              </a:spcBef>
              <a:buNone/>
              <a:defRPr sz="1000" b="0" i="0" u="none" strike="noStrike" cap="none">
                <a:solidFill>
                  <a:srgbClr val="D44500"/>
                </a:solidFill>
                <a:latin typeface="Trebuchet MS"/>
                <a:ea typeface="Trebuchet MS"/>
                <a:cs typeface="Trebuchet MS"/>
                <a:sym typeface="Trebuchet MS"/>
              </a:defRPr>
            </a:lvl2pPr>
            <a:lvl3pPr marL="0" lvl="2" indent="0" algn="r">
              <a:spcBef>
                <a:spcPts val="0"/>
              </a:spcBef>
              <a:buNone/>
              <a:defRPr sz="1000" b="0" i="0" u="none" strike="noStrike" cap="none">
                <a:solidFill>
                  <a:srgbClr val="D44500"/>
                </a:solidFill>
                <a:latin typeface="Trebuchet MS"/>
                <a:ea typeface="Trebuchet MS"/>
                <a:cs typeface="Trebuchet MS"/>
                <a:sym typeface="Trebuchet MS"/>
              </a:defRPr>
            </a:lvl3pPr>
            <a:lvl4pPr marL="0" lvl="3" indent="0" algn="r">
              <a:spcBef>
                <a:spcPts val="0"/>
              </a:spcBef>
              <a:buNone/>
              <a:defRPr sz="1000" b="0" i="0" u="none" strike="noStrike" cap="none">
                <a:solidFill>
                  <a:srgbClr val="D44500"/>
                </a:solidFill>
                <a:latin typeface="Trebuchet MS"/>
                <a:ea typeface="Trebuchet MS"/>
                <a:cs typeface="Trebuchet MS"/>
                <a:sym typeface="Trebuchet MS"/>
              </a:defRPr>
            </a:lvl4pPr>
            <a:lvl5pPr marL="0" lvl="4" indent="0" algn="r">
              <a:spcBef>
                <a:spcPts val="0"/>
              </a:spcBef>
              <a:buNone/>
              <a:defRPr sz="1000" b="0" i="0" u="none" strike="noStrike" cap="none">
                <a:solidFill>
                  <a:srgbClr val="D44500"/>
                </a:solidFill>
                <a:latin typeface="Trebuchet MS"/>
                <a:ea typeface="Trebuchet MS"/>
                <a:cs typeface="Trebuchet MS"/>
                <a:sym typeface="Trebuchet MS"/>
              </a:defRPr>
            </a:lvl5pPr>
            <a:lvl6pPr marL="0" lvl="5" indent="0" algn="r">
              <a:spcBef>
                <a:spcPts val="0"/>
              </a:spcBef>
              <a:buNone/>
              <a:defRPr sz="1000" b="0" i="0" u="none" strike="noStrike" cap="none">
                <a:solidFill>
                  <a:srgbClr val="D44500"/>
                </a:solidFill>
                <a:latin typeface="Trebuchet MS"/>
                <a:ea typeface="Trebuchet MS"/>
                <a:cs typeface="Trebuchet MS"/>
                <a:sym typeface="Trebuchet MS"/>
              </a:defRPr>
            </a:lvl6pPr>
            <a:lvl7pPr marL="0" lvl="6" indent="0" algn="r">
              <a:spcBef>
                <a:spcPts val="0"/>
              </a:spcBef>
              <a:buNone/>
              <a:defRPr sz="1000" b="0" i="0" u="none" strike="noStrike" cap="none">
                <a:solidFill>
                  <a:srgbClr val="D44500"/>
                </a:solidFill>
                <a:latin typeface="Trebuchet MS"/>
                <a:ea typeface="Trebuchet MS"/>
                <a:cs typeface="Trebuchet MS"/>
                <a:sym typeface="Trebuchet MS"/>
              </a:defRPr>
            </a:lvl7pPr>
            <a:lvl8pPr marL="0" lvl="7" indent="0" algn="r">
              <a:spcBef>
                <a:spcPts val="0"/>
              </a:spcBef>
              <a:buNone/>
              <a:defRPr sz="1000" b="0" i="0" u="none" strike="noStrike" cap="none">
                <a:solidFill>
                  <a:srgbClr val="D44500"/>
                </a:solidFill>
                <a:latin typeface="Trebuchet MS"/>
                <a:ea typeface="Trebuchet MS"/>
                <a:cs typeface="Trebuchet MS"/>
                <a:sym typeface="Trebuchet MS"/>
              </a:defRPr>
            </a:lvl8pPr>
            <a:lvl9pPr marL="0" lvl="8" indent="0" algn="r">
              <a:spcBef>
                <a:spcPts val="0"/>
              </a:spcBef>
              <a:buNone/>
              <a:defRPr sz="1000" b="0"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9"/>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9"/>
          <p:cNvSpPr>
            <a:spLocks noGrp="1"/>
          </p:cNvSpPr>
          <p:nvPr>
            <p:ph type="tbl" idx="2"/>
          </p:nvPr>
        </p:nvSpPr>
        <p:spPr>
          <a:xfrm>
            <a:off x="457201" y="1806575"/>
            <a:ext cx="11277600" cy="385824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800"/>
              <a:buFont typeface="Trebuchet MS"/>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a:off x="558800" y="6417231"/>
            <a:ext cx="1363304" cy="173971"/>
          </a:xfrm>
          <a:prstGeom prst="rect">
            <a:avLst/>
          </a:prstGeom>
          <a:noFill/>
          <a:ln>
            <a:noFill/>
          </a:ln>
        </p:spPr>
      </p:pic>
      <p:sp>
        <p:nvSpPr>
          <p:cNvPr id="79" name="Google Shape;79;p9"/>
          <p:cNvSpPr txBox="1">
            <a:spLocks noGrp="1"/>
          </p:cNvSpPr>
          <p:nvPr>
            <p:ph type="body" idx="1"/>
          </p:nvPr>
        </p:nvSpPr>
        <p:spPr>
          <a:xfrm>
            <a:off x="1988966" y="6328635"/>
            <a:ext cx="8907052" cy="36512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1000"/>
              </a:spcBef>
              <a:spcAft>
                <a:spcPts val="0"/>
              </a:spcAft>
              <a:buClr>
                <a:srgbClr val="6F777D"/>
              </a:buClr>
              <a:buSzPts val="1000"/>
              <a:buFont typeface="Arial"/>
              <a:buNone/>
              <a:defRPr sz="1000" b="0" i="0" u="none" strike="noStrike" cap="none">
                <a:solidFill>
                  <a:srgbClr val="6F777D"/>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991600" y="632546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1" i="0" u="none" strike="noStrike" cap="none">
                <a:solidFill>
                  <a:srgbClr val="D44500"/>
                </a:solidFill>
                <a:latin typeface="Trebuchet MS"/>
                <a:ea typeface="Trebuchet MS"/>
                <a:cs typeface="Trebuchet MS"/>
                <a:sym typeface="Trebuchet MS"/>
              </a:defRPr>
            </a:lvl1pPr>
            <a:lvl2pPr marL="0" marR="0" lvl="1" indent="0" algn="r" rtl="0">
              <a:spcBef>
                <a:spcPts val="0"/>
              </a:spcBef>
              <a:buNone/>
              <a:defRPr sz="1000" b="1" i="0" u="none" strike="noStrike" cap="none">
                <a:solidFill>
                  <a:srgbClr val="D44500"/>
                </a:solidFill>
                <a:latin typeface="Trebuchet MS"/>
                <a:ea typeface="Trebuchet MS"/>
                <a:cs typeface="Trebuchet MS"/>
                <a:sym typeface="Trebuchet MS"/>
              </a:defRPr>
            </a:lvl2pPr>
            <a:lvl3pPr marL="0" marR="0" lvl="2" indent="0" algn="r" rtl="0">
              <a:spcBef>
                <a:spcPts val="0"/>
              </a:spcBef>
              <a:buNone/>
              <a:defRPr sz="1000" b="1" i="0" u="none" strike="noStrike" cap="none">
                <a:solidFill>
                  <a:srgbClr val="D44500"/>
                </a:solidFill>
                <a:latin typeface="Trebuchet MS"/>
                <a:ea typeface="Trebuchet MS"/>
                <a:cs typeface="Trebuchet MS"/>
                <a:sym typeface="Trebuchet MS"/>
              </a:defRPr>
            </a:lvl3pPr>
            <a:lvl4pPr marL="0" marR="0" lvl="3" indent="0" algn="r" rtl="0">
              <a:spcBef>
                <a:spcPts val="0"/>
              </a:spcBef>
              <a:buNone/>
              <a:defRPr sz="1000" b="1" i="0" u="none" strike="noStrike" cap="none">
                <a:solidFill>
                  <a:srgbClr val="D44500"/>
                </a:solidFill>
                <a:latin typeface="Trebuchet MS"/>
                <a:ea typeface="Trebuchet MS"/>
                <a:cs typeface="Trebuchet MS"/>
                <a:sym typeface="Trebuchet MS"/>
              </a:defRPr>
            </a:lvl4pPr>
            <a:lvl5pPr marL="0" marR="0" lvl="4" indent="0" algn="r" rtl="0">
              <a:spcBef>
                <a:spcPts val="0"/>
              </a:spcBef>
              <a:buNone/>
              <a:defRPr sz="1000" b="1" i="0" u="none" strike="noStrike" cap="none">
                <a:solidFill>
                  <a:srgbClr val="D44500"/>
                </a:solidFill>
                <a:latin typeface="Trebuchet MS"/>
                <a:ea typeface="Trebuchet MS"/>
                <a:cs typeface="Trebuchet MS"/>
                <a:sym typeface="Trebuchet MS"/>
              </a:defRPr>
            </a:lvl5pPr>
            <a:lvl6pPr marL="0" marR="0" lvl="5" indent="0" algn="r" rtl="0">
              <a:spcBef>
                <a:spcPts val="0"/>
              </a:spcBef>
              <a:buNone/>
              <a:defRPr sz="1000" b="1" i="0" u="none" strike="noStrike" cap="none">
                <a:solidFill>
                  <a:srgbClr val="D44500"/>
                </a:solidFill>
                <a:latin typeface="Trebuchet MS"/>
                <a:ea typeface="Trebuchet MS"/>
                <a:cs typeface="Trebuchet MS"/>
                <a:sym typeface="Trebuchet MS"/>
              </a:defRPr>
            </a:lvl6pPr>
            <a:lvl7pPr marL="0" marR="0" lvl="6" indent="0" algn="r" rtl="0">
              <a:spcBef>
                <a:spcPts val="0"/>
              </a:spcBef>
              <a:buNone/>
              <a:defRPr sz="1000" b="1" i="0" u="none" strike="noStrike" cap="none">
                <a:solidFill>
                  <a:srgbClr val="D44500"/>
                </a:solidFill>
                <a:latin typeface="Trebuchet MS"/>
                <a:ea typeface="Trebuchet MS"/>
                <a:cs typeface="Trebuchet MS"/>
                <a:sym typeface="Trebuchet MS"/>
              </a:defRPr>
            </a:lvl7pPr>
            <a:lvl8pPr marL="0" marR="0" lvl="7" indent="0" algn="r" rtl="0">
              <a:spcBef>
                <a:spcPts val="0"/>
              </a:spcBef>
              <a:buNone/>
              <a:defRPr sz="1000" b="1" i="0" u="none" strike="noStrike" cap="none">
                <a:solidFill>
                  <a:srgbClr val="D44500"/>
                </a:solidFill>
                <a:latin typeface="Trebuchet MS"/>
                <a:ea typeface="Trebuchet MS"/>
                <a:cs typeface="Trebuchet MS"/>
                <a:sym typeface="Trebuchet MS"/>
              </a:defRPr>
            </a:lvl8pPr>
            <a:lvl9pPr marL="0" marR="0" lvl="8" indent="0" algn="r" rtl="0">
              <a:spcBef>
                <a:spcPts val="0"/>
              </a:spcBef>
              <a:buNone/>
              <a:defRPr sz="1000" b="1" i="0" u="none" strike="noStrike" cap="none">
                <a:solidFill>
                  <a:srgbClr val="D44500"/>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p:nvPr/>
        </p:nvSpPr>
        <p:spPr>
          <a:xfrm>
            <a:off x="0" y="0"/>
            <a:ext cx="12192000" cy="6857999"/>
          </a:xfrm>
          <a:prstGeom prst="rect">
            <a:avLst/>
          </a:prstGeom>
          <a:solidFill>
            <a:srgbClr val="E8EA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p:nvPr/>
        </p:nvSpPr>
        <p:spPr>
          <a:xfrm>
            <a:off x="0" y="0"/>
            <a:ext cx="12192000" cy="914400"/>
          </a:xfrm>
          <a:prstGeom prst="rect">
            <a:avLst/>
          </a:prstGeom>
          <a:solidFill>
            <a:srgbClr val="D445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pos="288">
          <p15:clr>
            <a:srgbClr val="F26B43"/>
          </p15:clr>
        </p15:guide>
        <p15:guide id="3" pos="7392">
          <p15:clr>
            <a:srgbClr val="F26B43"/>
          </p15:clr>
        </p15:guide>
        <p15:guide id="4" orient="horz" pos="2376">
          <p15:clr>
            <a:srgbClr val="F26B43"/>
          </p15:clr>
        </p15:guide>
        <p15:guide id="5" orient="horz" pos="3264">
          <p15:clr>
            <a:srgbClr val="F26B43"/>
          </p15:clr>
        </p15:guide>
        <p15:guide id="6" orient="horz" pos="1488">
          <p15:clr>
            <a:srgbClr val="F26B43"/>
          </p15:clr>
        </p15:guide>
        <p15:guide id="7" orient="horz" pos="4128">
          <p15:clr>
            <a:srgbClr val="F26B43"/>
          </p15:clr>
        </p15:guide>
        <p15:guide id="8" orient="horz" pos="576">
          <p15:clr>
            <a:srgbClr val="F26B43"/>
          </p15:clr>
        </p15:guide>
        <p15:guide id="9" pos="556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hinmay002/MSADS_Portfol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yracuse.edu/about/brand/visual-identity/powerpoint-templates/"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github.com/chinmay002/MSADS_Portfolio" TargetMode="External"/><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3" Type="http://schemas.openxmlformats.org/officeDocument/2006/relationships/hyperlink" Target="https://dsproject-ist687-group3.shinyapps.io/ShinyApp_Group3_IST687/"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github.com/chinmay002/MSADS_Portfol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457200" y="1752600"/>
            <a:ext cx="5351400" cy="244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dirty="0"/>
              <a:t>Master of Science</a:t>
            </a:r>
            <a:endParaRPr dirty="0"/>
          </a:p>
          <a:p>
            <a:pPr marL="0" lvl="0" indent="0" algn="l" rtl="0">
              <a:lnSpc>
                <a:spcPct val="100000"/>
              </a:lnSpc>
              <a:spcBef>
                <a:spcPts val="0"/>
              </a:spcBef>
              <a:spcAft>
                <a:spcPts val="0"/>
              </a:spcAft>
              <a:buClr>
                <a:schemeClr val="lt1"/>
              </a:buClr>
              <a:buSzPts val="4400"/>
              <a:buFont typeface="Georgia"/>
              <a:buNone/>
            </a:pPr>
            <a:r>
              <a:rPr lang="en-US" sz="2800" dirty="0"/>
              <a:t>Applied Data Science</a:t>
            </a:r>
            <a:endParaRPr sz="2800" dirty="0"/>
          </a:p>
          <a:p>
            <a:pPr marL="0" lvl="0" indent="0" algn="l" rtl="0">
              <a:lnSpc>
                <a:spcPct val="100000"/>
              </a:lnSpc>
              <a:spcBef>
                <a:spcPts val="0"/>
              </a:spcBef>
              <a:spcAft>
                <a:spcPts val="0"/>
              </a:spcAft>
              <a:buClr>
                <a:schemeClr val="lt1"/>
              </a:buClr>
              <a:buSzPts val="4400"/>
              <a:buFont typeface="Georgia"/>
              <a:buNone/>
            </a:pPr>
            <a:endParaRPr sz="3000" dirty="0"/>
          </a:p>
          <a:p>
            <a:pPr marL="0" lvl="0" indent="0" algn="l" rtl="0">
              <a:lnSpc>
                <a:spcPct val="100000"/>
              </a:lnSpc>
              <a:spcBef>
                <a:spcPts val="0"/>
              </a:spcBef>
              <a:spcAft>
                <a:spcPts val="0"/>
              </a:spcAft>
              <a:buClr>
                <a:schemeClr val="lt1"/>
              </a:buClr>
              <a:buSzPts val="4400"/>
              <a:buFont typeface="Georgia"/>
              <a:buNone/>
            </a:pPr>
            <a:endParaRPr sz="1000" dirty="0"/>
          </a:p>
          <a:p>
            <a:pPr marL="0" lvl="0" indent="0" algn="l" rtl="0">
              <a:lnSpc>
                <a:spcPct val="100000"/>
              </a:lnSpc>
              <a:spcBef>
                <a:spcPts val="0"/>
              </a:spcBef>
              <a:spcAft>
                <a:spcPts val="0"/>
              </a:spcAft>
              <a:buClr>
                <a:schemeClr val="lt1"/>
              </a:buClr>
              <a:buSzPts val="4400"/>
              <a:buFont typeface="Georgia"/>
              <a:buNone/>
            </a:pPr>
            <a:endParaRPr sz="2000" dirty="0"/>
          </a:p>
          <a:p>
            <a:pPr marL="0" lvl="0" indent="0" algn="l" rtl="0">
              <a:lnSpc>
                <a:spcPct val="100000"/>
              </a:lnSpc>
              <a:spcBef>
                <a:spcPts val="0"/>
              </a:spcBef>
              <a:spcAft>
                <a:spcPts val="0"/>
              </a:spcAft>
              <a:buClr>
                <a:schemeClr val="lt1"/>
              </a:buClr>
              <a:buSzPts val="4400"/>
              <a:buFont typeface="Georgia"/>
              <a:buNone/>
            </a:pPr>
            <a:r>
              <a:rPr lang="en-US" sz="2800" dirty="0"/>
              <a:t>Portfolio Milestone</a:t>
            </a:r>
            <a:endParaRPr sz="2800" dirty="0"/>
          </a:p>
        </p:txBody>
      </p:sp>
      <p:sp>
        <p:nvSpPr>
          <p:cNvPr id="86" name="Google Shape;86;p10"/>
          <p:cNvSpPr txBox="1">
            <a:spLocks noGrp="1"/>
          </p:cNvSpPr>
          <p:nvPr>
            <p:ph type="body" idx="1"/>
          </p:nvPr>
        </p:nvSpPr>
        <p:spPr>
          <a:xfrm>
            <a:off x="457200" y="5791201"/>
            <a:ext cx="5060100" cy="360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000"/>
              <a:buNone/>
            </a:pPr>
            <a:r>
              <a:rPr lang="en-US" dirty="0">
                <a:latin typeface="Georgia"/>
                <a:ea typeface="Georgia"/>
                <a:cs typeface="Georgia"/>
                <a:sym typeface="Georgia"/>
              </a:rPr>
              <a:t>Chinmay Ashok Maganur</a:t>
            </a:r>
            <a:endParaRPr dirty="0">
              <a:latin typeface="Georgia"/>
              <a:ea typeface="Georgia"/>
              <a:cs typeface="Georgia"/>
              <a:sym typeface="Georgia"/>
            </a:endParaRPr>
          </a:p>
        </p:txBody>
      </p:sp>
      <p:sp>
        <p:nvSpPr>
          <p:cNvPr id="87" name="Google Shape;87;p10"/>
          <p:cNvSpPr txBox="1">
            <a:spLocks noGrp="1"/>
          </p:cNvSpPr>
          <p:nvPr>
            <p:ph type="body" idx="3"/>
          </p:nvPr>
        </p:nvSpPr>
        <p:spPr>
          <a:xfrm>
            <a:off x="457200" y="6240575"/>
            <a:ext cx="5060100" cy="25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200" i="0" dirty="0">
                <a:solidFill>
                  <a:srgbClr val="FFFFFF"/>
                </a:solidFill>
                <a:latin typeface="Trebuchet MS"/>
                <a:ea typeface="Trebuchet MS"/>
                <a:cs typeface="Trebuchet MS"/>
                <a:sym typeface="Trebuchet MS"/>
              </a:rPr>
              <a:t>370801446</a:t>
            </a:r>
            <a:endParaRPr sz="1200" i="0" dirty="0">
              <a:solidFill>
                <a:srgbClr val="FFFFFF"/>
              </a:solidFill>
              <a:latin typeface="Trebuchet MS"/>
              <a:ea typeface="Trebuchet MS"/>
              <a:cs typeface="Trebuchet MS"/>
              <a:sym typeface="Trebuchet MS"/>
            </a:endParaRPr>
          </a:p>
        </p:txBody>
      </p:sp>
      <p:sp>
        <p:nvSpPr>
          <p:cNvPr id="88" name="Google Shape;88;p10"/>
          <p:cNvSpPr txBox="1">
            <a:spLocks noGrp="1"/>
          </p:cNvSpPr>
          <p:nvPr>
            <p:ph type="body" idx="4"/>
          </p:nvPr>
        </p:nvSpPr>
        <p:spPr>
          <a:xfrm>
            <a:off x="457200" y="914400"/>
            <a:ext cx="4983900" cy="612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sz="100">
                <a:latin typeface="Georgia"/>
                <a:ea typeface="Georgia"/>
                <a:cs typeface="Georgia"/>
                <a:sym typeface="Georgia"/>
              </a:rPr>
              <a:t>  </a:t>
            </a:r>
            <a:r>
              <a:rPr lang="en-US">
                <a:latin typeface="Georgia"/>
                <a:ea typeface="Georgia"/>
                <a:cs typeface="Georgia"/>
                <a:sym typeface="Georgia"/>
              </a:rPr>
              <a:t>School of Information Studies</a:t>
            </a:r>
            <a:endParaRPr>
              <a:latin typeface="Georgia"/>
              <a:ea typeface="Georgia"/>
              <a:cs typeface="Georgia"/>
              <a:sym typeface="Georgia"/>
            </a:endParaRPr>
          </a:p>
        </p:txBody>
      </p:sp>
      <p:sp>
        <p:nvSpPr>
          <p:cNvPr id="89" name="Google Shape;89;p10"/>
          <p:cNvSpPr txBox="1">
            <a:spLocks noGrp="1"/>
          </p:cNvSpPr>
          <p:nvPr>
            <p:ph type="body" idx="5"/>
          </p:nvPr>
        </p:nvSpPr>
        <p:spPr>
          <a:xfrm>
            <a:off x="457200" y="6445650"/>
            <a:ext cx="5155800" cy="250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100"/>
              <a:buNone/>
            </a:pPr>
            <a:r>
              <a:rPr lang="en-US" dirty="0"/>
              <a:t>30 April 2024		            </a:t>
            </a:r>
            <a:r>
              <a:rPr lang="en-US" dirty="0">
                <a:solidFill>
                  <a:srgbClr val="9FC5E8"/>
                </a:solidFill>
              </a:rPr>
              <a:t> </a:t>
            </a:r>
            <a:r>
              <a:rPr lang="en-US" u="sng" dirty="0">
                <a:solidFill>
                  <a:srgbClr val="A4C2F4"/>
                </a:solidFill>
                <a:hlinkClick r:id="rId3">
                  <a:extLst>
                    <a:ext uri="{A12FA001-AC4F-418D-AE19-62706E023703}">
                      <ahyp:hlinkClr xmlns:ahyp="http://schemas.microsoft.com/office/drawing/2018/hyperlinkcolor" val="tx"/>
                    </a:ext>
                  </a:extLst>
                </a:hlinkClick>
              </a:rPr>
              <a:t>https://github.com/chinmay002/MSADS_Portfolio</a:t>
            </a:r>
            <a:r>
              <a:rPr lang="en-US" dirty="0">
                <a:solidFill>
                  <a:srgbClr val="A4C2F4"/>
                </a:solidFill>
              </a:rPr>
              <a:t> </a:t>
            </a:r>
            <a:endParaRPr dirty="0">
              <a:solidFill>
                <a:srgbClr val="A4C2F4"/>
              </a:solidFill>
            </a:endParaRPr>
          </a:p>
        </p:txBody>
      </p:sp>
      <p:pic>
        <p:nvPicPr>
          <p:cNvPr id="90" name="Google Shape;90;p10"/>
          <p:cNvPicPr preferRelativeResize="0"/>
          <p:nvPr/>
        </p:nvPicPr>
        <p:blipFill>
          <a:blip r:embed="rId4">
            <a:alphaModFix/>
          </a:blip>
          <a:stretch>
            <a:fillRect/>
          </a:stretch>
        </p:blipFill>
        <p:spPr>
          <a:xfrm>
            <a:off x="5709649" y="0"/>
            <a:ext cx="6482351" cy="68580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71" name="Google Shape;171;p1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72" name="Google Shape;172;p1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173" name="Google Shape;173;p19"/>
          <p:cNvSpPr txBox="1">
            <a:spLocks noGrp="1"/>
          </p:cNvSpPr>
          <p:nvPr>
            <p:ph type="body" idx="2"/>
          </p:nvPr>
        </p:nvSpPr>
        <p:spPr>
          <a:xfrm>
            <a:off x="403550" y="1762350"/>
            <a:ext cx="11409300" cy="37431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The exercise of developing a data management solution revealed the significance of how the data is stored and accessed, which is imperative to analysts and data scientists.</a:t>
            </a:r>
            <a:endParaRPr sz="2400" dirty="0"/>
          </a:p>
          <a:p>
            <a:pPr marL="457200" lvl="0" indent="-381000" algn="l" rtl="0">
              <a:lnSpc>
                <a:spcPct val="90000"/>
              </a:lnSpc>
              <a:spcBef>
                <a:spcPts val="0"/>
              </a:spcBef>
              <a:spcAft>
                <a:spcPts val="0"/>
              </a:spcAft>
              <a:buSzPts val="2400"/>
              <a:buChar char="●"/>
            </a:pPr>
            <a:r>
              <a:rPr lang="en-US" sz="2400" dirty="0"/>
              <a:t>This application is applicable to the field of Supply Chain  analytics which often requires precise and efficient information management in order to deliver actionable insights.</a:t>
            </a:r>
            <a:endParaRPr sz="2400" dirty="0"/>
          </a:p>
          <a:p>
            <a:pPr marL="457200" lvl="0" indent="-381000" algn="l" rtl="0">
              <a:spcBef>
                <a:spcPts val="0"/>
              </a:spcBef>
              <a:spcAft>
                <a:spcPts val="0"/>
              </a:spcAft>
              <a:buSzPts val="2400"/>
              <a:buChar char="●"/>
            </a:pPr>
            <a:r>
              <a:rPr lang="en-US" sz="2400" dirty="0"/>
              <a:t>Enhanced SQL scripting skills by writing complex queries, stored procedures, and triggers to manage and manipulate data efficiently.</a:t>
            </a:r>
          </a:p>
          <a:p>
            <a:pPr marL="457200" lvl="0" indent="-381000" algn="l" rtl="0">
              <a:spcBef>
                <a:spcPts val="0"/>
              </a:spcBef>
              <a:spcAft>
                <a:spcPts val="0"/>
              </a:spcAft>
              <a:buSzPts val="2400"/>
              <a:buChar char="●"/>
            </a:pPr>
            <a:r>
              <a:rPr lang="en-US" sz="2400" dirty="0"/>
              <a:t>Understood and apply database normalization techniques to optimize data storage and eliminate redundancies.</a:t>
            </a:r>
          </a:p>
        </p:txBody>
      </p:sp>
      <p:sp>
        <p:nvSpPr>
          <p:cNvPr id="174" name="Google Shape;174;p19"/>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81" name="Google Shape;181;p20"/>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687 </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Intro to Data Science:</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US" sz="3600" dirty="0"/>
              <a:t>HealthCare Cost Reduction</a:t>
            </a:r>
            <a:endParaRPr sz="3600" dirty="0"/>
          </a:p>
        </p:txBody>
      </p:sp>
      <p:sp>
        <p:nvSpPr>
          <p:cNvPr id="182" name="Google Shape;182;p20"/>
          <p:cNvSpPr txBox="1">
            <a:spLocks noGrp="1"/>
          </p:cNvSpPr>
          <p:nvPr>
            <p:ph type="body" idx="1"/>
          </p:nvPr>
        </p:nvSpPr>
        <p:spPr>
          <a:xfrm>
            <a:off x="1988975"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dirty="0"/>
          </a:p>
        </p:txBody>
      </p:sp>
      <p:pic>
        <p:nvPicPr>
          <p:cNvPr id="183" name="Google Shape;183;p20"/>
          <p:cNvPicPr preferRelativeResize="0"/>
          <p:nvPr/>
        </p:nvPicPr>
        <p:blipFill rotWithShape="1">
          <a:blip r:embed="rId3">
            <a:alphaModFix/>
          </a:blip>
          <a:srcRect r="999" b="4825"/>
          <a:stretch/>
        </p:blipFill>
        <p:spPr>
          <a:xfrm>
            <a:off x="6096000" y="0"/>
            <a:ext cx="6096000" cy="6262773"/>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90" name="Google Shape;190;p2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191" name="Google Shape;191;p21"/>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192" name="Google Shape;192;p21"/>
          <p:cNvSpPr txBox="1">
            <a:spLocks noGrp="1"/>
          </p:cNvSpPr>
          <p:nvPr>
            <p:ph type="body" idx="2"/>
          </p:nvPr>
        </p:nvSpPr>
        <p:spPr>
          <a:xfrm>
            <a:off x="457200" y="16045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In my first semester project for the Introduction to Data Science course, I embarked on an analytical journey to uncover insights within medical data for a Health Care Cost Prediction. This endeavor not only solidified my foundational skills in data science but also highlighted its pivotal role in transforming healthcare.</a:t>
            </a:r>
            <a:br>
              <a:rPr lang="en-US" sz="2400" dirty="0"/>
            </a:br>
            <a:endParaRPr lang="en-US" sz="1000" dirty="0"/>
          </a:p>
          <a:p>
            <a:pPr marL="457200" lvl="0" indent="-381000" algn="l" rtl="0">
              <a:lnSpc>
                <a:spcPct val="90000"/>
              </a:lnSpc>
              <a:spcBef>
                <a:spcPts val="0"/>
              </a:spcBef>
              <a:spcAft>
                <a:spcPts val="0"/>
              </a:spcAft>
              <a:buSzPts val="2400"/>
              <a:buChar char="●"/>
            </a:pPr>
            <a:r>
              <a:rPr lang="en-US" sz="2400" dirty="0"/>
              <a:t>In this application, Linear Regression, Support Vector Machines, Decision trees are compared with respect to computation time and accuracy to predict the edibility of mushrooms.</a:t>
            </a:r>
            <a:endParaRPr sz="2400" dirty="0"/>
          </a:p>
          <a:p>
            <a:pPr marL="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R Studio is leveraged to conduct analysis using data from Kaggle.</a:t>
            </a:r>
            <a:endParaRPr sz="2400" dirty="0"/>
          </a:p>
          <a:p>
            <a:pPr marL="0" lvl="0" indent="0" algn="l" rtl="0">
              <a:lnSpc>
                <a:spcPct val="90000"/>
              </a:lnSpc>
              <a:spcBef>
                <a:spcPts val="1000"/>
              </a:spcBef>
              <a:spcAft>
                <a:spcPts val="0"/>
              </a:spcAft>
              <a:buClr>
                <a:srgbClr val="3E3D3C"/>
              </a:buClr>
              <a:buSzPts val="3600"/>
              <a:buNone/>
            </a:pPr>
            <a:endParaRPr dirty="0"/>
          </a:p>
        </p:txBody>
      </p:sp>
      <p:sp>
        <p:nvSpPr>
          <p:cNvPr id="193" name="Google Shape;193;p2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00" name="Google Shape;200;p22"/>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01" name="Google Shape;201;p22"/>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202" name="Google Shape;202;p22"/>
          <p:cNvSpPr txBox="1">
            <a:spLocks noGrp="1"/>
          </p:cNvSpPr>
          <p:nvPr>
            <p:ph type="body" idx="2"/>
          </p:nvPr>
        </p:nvSpPr>
        <p:spPr>
          <a:xfrm>
            <a:off x="342400" y="1680774"/>
            <a:ext cx="11568300" cy="4474219"/>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Dealing with missing data points: we removed 158 missing data points in </a:t>
            </a:r>
            <a:r>
              <a:rPr lang="en-US" sz="2000" dirty="0" err="1">
                <a:solidFill>
                  <a:srgbClr val="434343"/>
                </a:solidFill>
                <a:latin typeface="Trebuchet MS"/>
                <a:ea typeface="Trebuchet MS"/>
                <a:cs typeface="Trebuchet MS"/>
                <a:sym typeface="Trebuchet MS"/>
              </a:rPr>
              <a:t>bmi</a:t>
            </a:r>
            <a:r>
              <a:rPr lang="en-US" sz="2000" dirty="0">
                <a:solidFill>
                  <a:srgbClr val="434343"/>
                </a:solidFill>
                <a:latin typeface="Trebuchet MS"/>
                <a:ea typeface="Trebuchet MS"/>
                <a:cs typeface="Trebuchet MS"/>
                <a:sym typeface="Trebuchet MS"/>
              </a:rPr>
              <a:t> and hypertension variables.</a:t>
            </a: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Inspecting the data set: There are 7,502 examples with 14 features related to personal health information (cost, age, </a:t>
            </a:r>
            <a:r>
              <a:rPr lang="en-US" sz="2000" dirty="0" err="1">
                <a:solidFill>
                  <a:srgbClr val="434343"/>
                </a:solidFill>
                <a:latin typeface="Trebuchet MS"/>
                <a:ea typeface="Trebuchet MS"/>
                <a:cs typeface="Trebuchet MS"/>
                <a:sym typeface="Trebuchet MS"/>
              </a:rPr>
              <a:t>bmi</a:t>
            </a:r>
            <a:r>
              <a:rPr lang="en-US" sz="2000" dirty="0">
                <a:solidFill>
                  <a:srgbClr val="434343"/>
                </a:solidFill>
                <a:latin typeface="Trebuchet MS"/>
                <a:ea typeface="Trebuchet MS"/>
                <a:cs typeface="Trebuchet MS"/>
                <a:sym typeface="Trebuchet MS"/>
              </a:rPr>
              <a:t>, number of children, and etc.)</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Performing binning and transformation on variables</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Numeric to Categorical: age, </a:t>
            </a:r>
            <a:r>
              <a:rPr lang="en-US" sz="2000" dirty="0" err="1">
                <a:solidFill>
                  <a:srgbClr val="434343"/>
                </a:solidFill>
                <a:latin typeface="Trebuchet MS"/>
                <a:ea typeface="Trebuchet MS"/>
                <a:cs typeface="Trebuchet MS"/>
                <a:sym typeface="Trebuchet MS"/>
              </a:rPr>
              <a:t>bmi</a:t>
            </a: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Categorical to Logical: education level, the number of children</a:t>
            </a:r>
          </a:p>
          <a:p>
            <a:pPr marL="457200" lvl="0" indent="-381000" algn="l" rtl="0">
              <a:lnSpc>
                <a:spcPct val="90000"/>
              </a:lnSpc>
              <a:spcBef>
                <a:spcPts val="0"/>
              </a:spcBef>
              <a:spcAft>
                <a:spcPts val="0"/>
              </a:spcAft>
              <a:buClr>
                <a:srgbClr val="434343"/>
              </a:buClr>
              <a:buSzPts val="2400"/>
              <a:buFont typeface="Trebuchet MS"/>
              <a:buChar char="●"/>
            </a:pPr>
            <a:endParaRPr lang="en-US" sz="2000" dirty="0">
              <a:solidFill>
                <a:srgbClr val="434343"/>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Setting the boundary for expensive or not expensive : Since our target value was highly skewed we opted for 3rd </a:t>
            </a:r>
            <a:r>
              <a:rPr lang="en-US" sz="2000" dirty="0" err="1">
                <a:solidFill>
                  <a:srgbClr val="434343"/>
                </a:solidFill>
                <a:latin typeface="Trebuchet MS"/>
                <a:ea typeface="Trebuchet MS"/>
                <a:cs typeface="Trebuchet MS"/>
                <a:sym typeface="Trebuchet MS"/>
              </a:rPr>
              <a:t>quatile</a:t>
            </a:r>
            <a:r>
              <a:rPr lang="en-US" sz="2000" dirty="0">
                <a:solidFill>
                  <a:srgbClr val="434343"/>
                </a:solidFill>
                <a:latin typeface="Trebuchet MS"/>
                <a:ea typeface="Trebuchet MS"/>
                <a:cs typeface="Trebuchet MS"/>
                <a:sym typeface="Trebuchet MS"/>
              </a:rPr>
              <a:t> as threshold since 97% of people were inside this quartile to convert the numerical values into Categorical values.</a:t>
            </a:r>
          </a:p>
          <a:p>
            <a:pPr marL="457200" lvl="0" indent="-381000" algn="l" rtl="0">
              <a:lnSpc>
                <a:spcPct val="90000"/>
              </a:lnSpc>
              <a:spcBef>
                <a:spcPts val="0"/>
              </a:spcBef>
              <a:spcAft>
                <a:spcPts val="0"/>
              </a:spcAft>
              <a:buClr>
                <a:srgbClr val="434343"/>
              </a:buClr>
              <a:buSzPts val="2400"/>
              <a:buFont typeface="Trebuchet MS"/>
              <a:buChar char="●"/>
            </a:pPr>
            <a:r>
              <a:rPr lang="en-US" sz="2000" dirty="0">
                <a:solidFill>
                  <a:srgbClr val="434343"/>
                </a:solidFill>
                <a:latin typeface="Trebuchet MS"/>
                <a:ea typeface="Trebuchet MS"/>
                <a:cs typeface="Trebuchet MS"/>
                <a:sym typeface="Trebuchet MS"/>
              </a:rPr>
              <a:t> So people whose cost was above 4775 were labelled as Expensive , while people with charges below were labelled as </a:t>
            </a:r>
            <a:r>
              <a:rPr lang="en-US" sz="2000" dirty="0" err="1">
                <a:solidFill>
                  <a:srgbClr val="434343"/>
                </a:solidFill>
                <a:latin typeface="Trebuchet MS"/>
                <a:ea typeface="Trebuchet MS"/>
                <a:cs typeface="Trebuchet MS"/>
                <a:sym typeface="Trebuchet MS"/>
              </a:rPr>
              <a:t>Not_Expensive</a:t>
            </a:r>
            <a:r>
              <a:rPr lang="en-US" sz="2000" dirty="0">
                <a:solidFill>
                  <a:srgbClr val="434343"/>
                </a:solidFill>
                <a:latin typeface="Trebuchet MS"/>
                <a:ea typeface="Trebuchet MS"/>
                <a:cs typeface="Trebuchet MS"/>
                <a:sym typeface="Trebuchet MS"/>
              </a:rPr>
              <a:t>.</a:t>
            </a:r>
          </a:p>
          <a:p>
            <a:pPr marL="457200" lvl="0" indent="0" algn="l" rtl="0">
              <a:lnSpc>
                <a:spcPct val="90000"/>
              </a:lnSpc>
              <a:spcBef>
                <a:spcPts val="0"/>
              </a:spcBef>
              <a:spcAft>
                <a:spcPts val="0"/>
              </a:spcAft>
              <a:buNone/>
            </a:pPr>
            <a:endParaRPr sz="2400" dirty="0"/>
          </a:p>
        </p:txBody>
      </p:sp>
      <p:sp>
        <p:nvSpPr>
          <p:cNvPr id="203" name="Google Shape;203;p22"/>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10" name="Google Shape;210;p23"/>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11" name="Google Shape;211;p23"/>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pic>
        <p:nvPicPr>
          <p:cNvPr id="3" name="Picture 2">
            <a:extLst>
              <a:ext uri="{FF2B5EF4-FFF2-40B4-BE49-F238E27FC236}">
                <a16:creationId xmlns:a16="http://schemas.microsoft.com/office/drawing/2014/main" id="{7E917EC2-1209-3CF8-E23B-A594C9C17CC5}"/>
              </a:ext>
            </a:extLst>
          </p:cNvPr>
          <p:cNvPicPr>
            <a:picLocks noChangeAspect="1"/>
          </p:cNvPicPr>
          <p:nvPr/>
        </p:nvPicPr>
        <p:blipFill>
          <a:blip r:embed="rId3"/>
          <a:stretch>
            <a:fillRect/>
          </a:stretch>
        </p:blipFill>
        <p:spPr>
          <a:xfrm>
            <a:off x="4473328" y="886938"/>
            <a:ext cx="7718672" cy="3331101"/>
          </a:xfrm>
          <a:prstGeom prst="rect">
            <a:avLst/>
          </a:prstGeom>
        </p:spPr>
      </p:pic>
      <p:pic>
        <p:nvPicPr>
          <p:cNvPr id="5" name="Picture 4">
            <a:extLst>
              <a:ext uri="{FF2B5EF4-FFF2-40B4-BE49-F238E27FC236}">
                <a16:creationId xmlns:a16="http://schemas.microsoft.com/office/drawing/2014/main" id="{45057562-75FD-7CE5-E99B-A536BD7F4583}"/>
              </a:ext>
            </a:extLst>
          </p:cNvPr>
          <p:cNvPicPr>
            <a:picLocks noChangeAspect="1"/>
          </p:cNvPicPr>
          <p:nvPr/>
        </p:nvPicPr>
        <p:blipFill>
          <a:blip r:embed="rId4"/>
          <a:stretch>
            <a:fillRect/>
          </a:stretch>
        </p:blipFill>
        <p:spPr>
          <a:xfrm>
            <a:off x="0" y="910371"/>
            <a:ext cx="4473328" cy="5274119"/>
          </a:xfrm>
          <a:prstGeom prst="rect">
            <a:avLst/>
          </a:prstGeom>
        </p:spPr>
      </p:pic>
      <p:pic>
        <p:nvPicPr>
          <p:cNvPr id="7" name="Picture 6">
            <a:extLst>
              <a:ext uri="{FF2B5EF4-FFF2-40B4-BE49-F238E27FC236}">
                <a16:creationId xmlns:a16="http://schemas.microsoft.com/office/drawing/2014/main" id="{D7CBBAC7-DFEA-2228-BCBE-F2BB2A95625F}"/>
              </a:ext>
            </a:extLst>
          </p:cNvPr>
          <p:cNvPicPr>
            <a:picLocks noChangeAspect="1"/>
          </p:cNvPicPr>
          <p:nvPr/>
        </p:nvPicPr>
        <p:blipFill>
          <a:blip r:embed="rId5"/>
          <a:stretch>
            <a:fillRect/>
          </a:stretch>
        </p:blipFill>
        <p:spPr>
          <a:xfrm>
            <a:off x="4473328" y="4194606"/>
            <a:ext cx="7718672" cy="1989884"/>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19" name="Google Shape;219;p2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3600"/>
              <a:buFont typeface="Georgia"/>
              <a:buNone/>
            </a:pPr>
            <a:r>
              <a:rPr lang="en-US" dirty="0"/>
              <a:t>IST </a:t>
            </a:r>
            <a:r>
              <a:rPr lang="en-US" dirty="0">
                <a:latin typeface="Cambria"/>
                <a:ea typeface="Cambria"/>
                <a:sym typeface="Cambria"/>
              </a:rPr>
              <a:t>687 : Health Care Cost Prediction</a:t>
            </a:r>
            <a:endParaRPr dirty="0"/>
          </a:p>
        </p:txBody>
      </p:sp>
      <p:sp>
        <p:nvSpPr>
          <p:cNvPr id="220" name="Google Shape;220;p24"/>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221" name="Google Shape;221;p24"/>
          <p:cNvSpPr txBox="1">
            <a:spLocks noGrp="1"/>
          </p:cNvSpPr>
          <p:nvPr>
            <p:ph type="body" idx="2"/>
          </p:nvPr>
        </p:nvSpPr>
        <p:spPr>
          <a:xfrm>
            <a:off x="403550" y="1686150"/>
            <a:ext cx="11409300" cy="4272198"/>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dirty="0"/>
              <a:t>This project was a profound exploration of the intersection between data science and healthcare.</a:t>
            </a:r>
            <a:br>
              <a:rPr lang="en-US" sz="2400" dirty="0"/>
            </a:br>
            <a:endParaRPr sz="1000" dirty="0"/>
          </a:p>
          <a:p>
            <a:pPr marL="457200" lvl="0" indent="-381000" algn="l" rtl="0">
              <a:spcBef>
                <a:spcPts val="0"/>
              </a:spcBef>
              <a:spcAft>
                <a:spcPts val="0"/>
              </a:spcAft>
              <a:buSzPts val="2400"/>
              <a:buChar char="●"/>
            </a:pPr>
            <a:r>
              <a:rPr lang="en-US" sz="2400" dirty="0"/>
              <a:t>It not only enhanced my technical prowess in R programming and machine learning but also deepened my understanding of the ethical dimensions of data science.</a:t>
            </a:r>
            <a:br>
              <a:rPr lang="en-US" sz="2400" dirty="0"/>
            </a:br>
            <a:endParaRPr sz="1000" dirty="0"/>
          </a:p>
          <a:p>
            <a:pPr marL="457200" lvl="0" indent="-381000" algn="l" rtl="0">
              <a:spcBef>
                <a:spcPts val="0"/>
              </a:spcBef>
              <a:spcAft>
                <a:spcPts val="0"/>
              </a:spcAft>
              <a:buSzPts val="2400"/>
              <a:buChar char="●"/>
            </a:pPr>
            <a:r>
              <a:rPr lang="en-US" sz="2400" dirty="0"/>
              <a:t>The insights generated have potential implications for policy-making and operational strategies in healthcare organizations, demonstrating the transformative power of data science in real-world contexts.</a:t>
            </a:r>
            <a:br>
              <a:rPr lang="en-US" sz="2400" dirty="0"/>
            </a:br>
            <a:endParaRPr lang="en-US" sz="2400" dirty="0"/>
          </a:p>
          <a:p>
            <a:pPr marL="457200" lvl="0" indent="-381000" algn="l" rtl="0">
              <a:spcBef>
                <a:spcPts val="0"/>
              </a:spcBef>
              <a:spcAft>
                <a:spcPts val="0"/>
              </a:spcAft>
              <a:buSzPts val="2400"/>
              <a:buChar char="●"/>
            </a:pPr>
            <a:r>
              <a:rPr lang="en-US" sz="2400" dirty="0"/>
              <a:t>By identifying patterns and correlations within the dataset, I contributed to developing strategies aimed at reducing healthcare costs for the HMO</a:t>
            </a:r>
            <a:endParaRPr sz="2400" dirty="0"/>
          </a:p>
          <a:p>
            <a:pPr marL="76200" lvl="0" indent="0" algn="l" rtl="0">
              <a:spcBef>
                <a:spcPts val="0"/>
              </a:spcBef>
              <a:spcAft>
                <a:spcPts val="0"/>
              </a:spcAft>
              <a:buSzPts val="2400"/>
            </a:pPr>
            <a:endParaRPr sz="2400" dirty="0"/>
          </a:p>
          <a:p>
            <a:pPr marL="0" lvl="0" indent="0" algn="l" rtl="0">
              <a:lnSpc>
                <a:spcPct val="90000"/>
              </a:lnSpc>
              <a:spcBef>
                <a:spcPts val="1000"/>
              </a:spcBef>
              <a:spcAft>
                <a:spcPts val="0"/>
              </a:spcAft>
              <a:buClr>
                <a:srgbClr val="3E3D3C"/>
              </a:buClr>
              <a:buSzPts val="3600"/>
              <a:buNone/>
            </a:pPr>
            <a:endParaRPr dirty="0"/>
          </a:p>
        </p:txBody>
      </p:sp>
      <p:sp>
        <p:nvSpPr>
          <p:cNvPr id="222" name="Google Shape;222;p24"/>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https://github.com/chinmay002/MSADS_Portfolio/tree/main/IST%20687%20Intro%20to%20Data%20Science</a:t>
            </a:r>
            <a:endParaRPr lang="en-US"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9" name="Google Shape;229;p25"/>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736</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Text Mining:</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IN" sz="1800" b="1" dirty="0">
                <a:effectLst/>
                <a:latin typeface="Calibri" panose="020F0502020204030204" pitchFamily="34" charset="0"/>
                <a:ea typeface="Aptos" panose="020B0004020202020204" pitchFamily="34" charset="0"/>
              </a:rPr>
              <a:t>Insights from Cancer-Related Discussions on Reddit</a:t>
            </a:r>
            <a:endParaRPr sz="2000" dirty="0">
              <a:solidFill>
                <a:schemeClr val="accent1"/>
              </a:solidFill>
            </a:endParaRPr>
          </a:p>
        </p:txBody>
      </p:sp>
      <p:sp>
        <p:nvSpPr>
          <p:cNvPr id="230" name="Google Shape;230;p25"/>
          <p:cNvSpPr txBox="1">
            <a:spLocks noGrp="1"/>
          </p:cNvSpPr>
          <p:nvPr>
            <p:ph type="body" idx="1"/>
          </p:nvPr>
        </p:nvSpPr>
        <p:spPr>
          <a:xfrm>
            <a:off x="1988975"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231" name="Google Shape;231;p25"/>
          <p:cNvSpPr txBox="1"/>
          <p:nvPr/>
        </p:nvSpPr>
        <p:spPr>
          <a:xfrm>
            <a:off x="6073000" y="0"/>
            <a:ext cx="6119100" cy="6249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074" name="Picture 2" descr="Reddit Text Mining – An Untapped Opportunity or Overblown?">
            <a:extLst>
              <a:ext uri="{FF2B5EF4-FFF2-40B4-BE49-F238E27FC236}">
                <a16:creationId xmlns:a16="http://schemas.microsoft.com/office/drawing/2014/main" id="{0B159D5B-7F3C-DB9C-FFAA-445640A0A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335" y="0"/>
            <a:ext cx="6170665" cy="624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39" name="Google Shape;239;p2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40" name="Google Shape;240;p26"/>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241" name="Google Shape;241;p26"/>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Through studying Text Mining under the direction of Dr. Bei Yu, data mining techniques were introduced to analyze text and develop insights from unstructured data.</a:t>
            </a:r>
            <a:br>
              <a:rPr lang="en-US" sz="2400" dirty="0"/>
            </a:br>
            <a:endParaRPr sz="1000" dirty="0"/>
          </a:p>
          <a:p>
            <a:pPr marL="76200" lvl="0" indent="0" algn="l" rtl="0">
              <a:lnSpc>
                <a:spcPct val="90000"/>
              </a:lnSpc>
              <a:spcBef>
                <a:spcPts val="0"/>
              </a:spcBef>
              <a:spcAft>
                <a:spcPts val="0"/>
              </a:spcAft>
              <a:buSzPts val="2400"/>
            </a:pPr>
            <a:r>
              <a:rPr lang="en-US" sz="2400" dirty="0"/>
              <a:t>Problem Statement: To extract key insights from unstructured text data within cancer-related online forums and discussions.</a:t>
            </a:r>
          </a:p>
          <a:p>
            <a:pPr marL="457200" lvl="0" indent="-381000" algn="l" rtl="0">
              <a:lnSpc>
                <a:spcPct val="90000"/>
              </a:lnSpc>
              <a:spcBef>
                <a:spcPts val="0"/>
              </a:spcBef>
              <a:spcAft>
                <a:spcPts val="0"/>
              </a:spcAft>
              <a:buSzPts val="2400"/>
              <a:buChar char="●"/>
            </a:pPr>
            <a:endParaRPr lang="en-US" sz="2400" dirty="0"/>
          </a:p>
          <a:p>
            <a:pPr marL="76200" lvl="0" indent="0" algn="l" rtl="0">
              <a:lnSpc>
                <a:spcPct val="90000"/>
              </a:lnSpc>
              <a:spcBef>
                <a:spcPts val="0"/>
              </a:spcBef>
              <a:spcAft>
                <a:spcPts val="0"/>
              </a:spcAft>
              <a:buSzPts val="2400"/>
            </a:pPr>
            <a:r>
              <a:rPr lang="en-US" sz="2400" dirty="0"/>
              <a:t>Goals:</a:t>
            </a:r>
          </a:p>
          <a:p>
            <a:pPr marL="457200" lvl="0" indent="-381000" algn="l" rtl="0">
              <a:lnSpc>
                <a:spcPct val="90000"/>
              </a:lnSpc>
              <a:spcBef>
                <a:spcPts val="0"/>
              </a:spcBef>
              <a:spcAft>
                <a:spcPts val="0"/>
              </a:spcAft>
              <a:buSzPts val="2400"/>
              <a:buChar char="●"/>
            </a:pPr>
            <a:r>
              <a:rPr lang="en-US" sz="2400" dirty="0"/>
              <a:t>To analyze the sentiment and emotional tone behind discussions.</a:t>
            </a:r>
          </a:p>
          <a:p>
            <a:pPr marL="457200" lvl="0" indent="-381000" algn="l" rtl="0">
              <a:lnSpc>
                <a:spcPct val="90000"/>
              </a:lnSpc>
              <a:spcBef>
                <a:spcPts val="0"/>
              </a:spcBef>
              <a:spcAft>
                <a:spcPts val="0"/>
              </a:spcAft>
              <a:buSzPts val="2400"/>
              <a:buChar char="●"/>
            </a:pPr>
            <a:r>
              <a:rPr lang="en-US" sz="2400" dirty="0"/>
              <a:t>To identify prevalent topics and how they align with patient concerns.</a:t>
            </a:r>
          </a:p>
          <a:p>
            <a:pPr marL="457200" lvl="0" indent="-381000" algn="l" rtl="0">
              <a:lnSpc>
                <a:spcPct val="90000"/>
              </a:lnSpc>
              <a:spcBef>
                <a:spcPts val="0"/>
              </a:spcBef>
              <a:spcAft>
                <a:spcPts val="0"/>
              </a:spcAft>
              <a:buSzPts val="2400"/>
              <a:buChar char="●"/>
            </a:pPr>
            <a:r>
              <a:rPr lang="en-US" sz="2400" dirty="0"/>
              <a:t>To observe trend shifts over time indicating changes in public awareness.</a:t>
            </a:r>
          </a:p>
          <a:p>
            <a:pPr marL="457200" lvl="0" indent="-381000" algn="l" rtl="0">
              <a:lnSpc>
                <a:spcPct val="90000"/>
              </a:lnSpc>
              <a:spcBef>
                <a:spcPts val="0"/>
              </a:spcBef>
              <a:spcAft>
                <a:spcPts val="0"/>
              </a:spcAft>
              <a:buSzPts val="2400"/>
              <a:buChar char="●"/>
            </a:pPr>
            <a:r>
              <a:rPr lang="en-US" sz="2400" dirty="0"/>
              <a:t>To perform a comparative analysis across different cancer types.</a:t>
            </a:r>
          </a:p>
          <a:p>
            <a:pPr marL="0" lvl="0" indent="0" algn="l" rtl="0">
              <a:lnSpc>
                <a:spcPct val="90000"/>
              </a:lnSpc>
              <a:spcBef>
                <a:spcPts val="1000"/>
              </a:spcBef>
              <a:spcAft>
                <a:spcPts val="0"/>
              </a:spcAft>
              <a:buClr>
                <a:srgbClr val="3E3D3C"/>
              </a:buClr>
              <a:buSzPts val="3600"/>
              <a:buNone/>
            </a:pPr>
            <a:endParaRPr lang="en-IN" dirty="0"/>
          </a:p>
        </p:txBody>
      </p:sp>
      <p:sp>
        <p:nvSpPr>
          <p:cNvPr id="242" name="Google Shape;242;p26"/>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9" name="Google Shape;249;p2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50" name="Google Shape;250;p27"/>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Tasks</a:t>
            </a:r>
            <a:endParaRPr dirty="0"/>
          </a:p>
        </p:txBody>
      </p:sp>
      <p:sp>
        <p:nvSpPr>
          <p:cNvPr id="251" name="Google Shape;251;p27"/>
          <p:cNvSpPr txBox="1">
            <a:spLocks noGrp="1"/>
          </p:cNvSpPr>
          <p:nvPr>
            <p:ph type="body" idx="2"/>
          </p:nvPr>
        </p:nvSpPr>
        <p:spPr>
          <a:xfrm>
            <a:off x="324465" y="1474838"/>
            <a:ext cx="11410335" cy="4709651"/>
          </a:xfrm>
          <a:prstGeom prst="rect">
            <a:avLst/>
          </a:prstGeom>
          <a:noFill/>
          <a:ln>
            <a:noFill/>
          </a:ln>
        </p:spPr>
        <p:txBody>
          <a:bodyPr spcFirstLastPara="1" wrap="square" lIns="91425" tIns="45700" rIns="91425" bIns="45700" anchor="t" anchorCtr="0">
            <a:noAutofit/>
          </a:bodyPr>
          <a:lstStyle/>
          <a:p>
            <a:pPr marL="76200" marR="0" lvl="0" indent="0" algn="l" rtl="0">
              <a:lnSpc>
                <a:spcPct val="90000"/>
              </a:lnSpc>
              <a:spcBef>
                <a:spcPts val="0"/>
              </a:spcBef>
              <a:spcAft>
                <a:spcPts val="0"/>
              </a:spcAft>
              <a:buClr>
                <a:srgbClr val="3E3D3C"/>
              </a:buClr>
              <a:buSzPts val="2400"/>
            </a:pPr>
            <a:r>
              <a:rPr lang="en-US" sz="2400" dirty="0"/>
              <a:t>Sentiment Analysis</a:t>
            </a:r>
          </a:p>
          <a:p>
            <a:pPr marL="76200" marR="0" lvl="0" indent="0" algn="l" rtl="0">
              <a:lnSpc>
                <a:spcPct val="90000"/>
              </a:lnSpc>
              <a:spcBef>
                <a:spcPts val="0"/>
              </a:spcBef>
              <a:spcAft>
                <a:spcPts val="0"/>
              </a:spcAft>
              <a:buClr>
                <a:srgbClr val="3E3D3C"/>
              </a:buClr>
              <a:buSzPts val="2400"/>
            </a:pPr>
            <a:r>
              <a:rPr lang="en-US" sz="1600" dirty="0"/>
              <a:t>To categorize the sentiment of discussions as positive, negative, or neutral by employing the TF-IDF vectorization method or BERT embeddings for text representation, and then using Support Vector Machines (SVM) or the BERT model for the classification task. </a:t>
            </a:r>
          </a:p>
          <a:p>
            <a:pPr marL="457200" marR="0" lvl="0" indent="-381000" algn="l" rtl="0">
              <a:lnSpc>
                <a:spcPct val="90000"/>
              </a:lnSpc>
              <a:spcBef>
                <a:spcPts val="0"/>
              </a:spcBef>
              <a:spcAft>
                <a:spcPts val="0"/>
              </a:spcAft>
              <a:buClr>
                <a:srgbClr val="3E3D3C"/>
              </a:buClr>
              <a:buSzPts val="2400"/>
              <a:buFont typeface="Arial"/>
              <a:buChar char="●"/>
            </a:pPr>
            <a:endParaRPr lang="en-US" sz="1600" dirty="0"/>
          </a:p>
          <a:p>
            <a:pPr marL="76200" marR="0" lvl="0" indent="0" algn="l" rtl="0">
              <a:lnSpc>
                <a:spcPct val="90000"/>
              </a:lnSpc>
              <a:spcBef>
                <a:spcPts val="0"/>
              </a:spcBef>
              <a:spcAft>
                <a:spcPts val="0"/>
              </a:spcAft>
              <a:buClr>
                <a:srgbClr val="3E3D3C"/>
              </a:buClr>
              <a:buSzPts val="2400"/>
            </a:pPr>
            <a:r>
              <a:rPr lang="en-US" sz="2400" dirty="0"/>
              <a:t>Topic Modeling</a:t>
            </a:r>
          </a:p>
          <a:p>
            <a:pPr marL="76200" marR="0" lvl="0" indent="0" algn="l" rtl="0">
              <a:lnSpc>
                <a:spcPct val="90000"/>
              </a:lnSpc>
              <a:spcBef>
                <a:spcPts val="0"/>
              </a:spcBef>
              <a:spcAft>
                <a:spcPts val="0"/>
              </a:spcAft>
              <a:buClr>
                <a:srgbClr val="3E3D3C"/>
              </a:buClr>
              <a:buSzPts val="2400"/>
            </a:pPr>
            <a:r>
              <a:rPr lang="en-US" sz="1800" dirty="0"/>
              <a:t>We leverage SBERT for semantic embeddings and k-means for preliminary clustering. </a:t>
            </a:r>
            <a:r>
              <a:rPr lang="en-US" sz="1800" dirty="0" err="1"/>
              <a:t>BerTopic</a:t>
            </a:r>
            <a:r>
              <a:rPr lang="en-US" sz="1800" dirty="0"/>
              <a:t> then refines these topics, offering detailed insights.</a:t>
            </a:r>
          </a:p>
          <a:p>
            <a:pPr marL="457200" marR="0" lvl="0" indent="-381000" algn="l" rtl="0">
              <a:lnSpc>
                <a:spcPct val="90000"/>
              </a:lnSpc>
              <a:spcBef>
                <a:spcPts val="0"/>
              </a:spcBef>
              <a:spcAft>
                <a:spcPts val="0"/>
              </a:spcAft>
              <a:buClr>
                <a:srgbClr val="3E3D3C"/>
              </a:buClr>
              <a:buSzPts val="2400"/>
              <a:buFont typeface="Arial"/>
              <a:buChar char="●"/>
            </a:pPr>
            <a:endParaRPr lang="en-US" sz="1800" dirty="0"/>
          </a:p>
          <a:p>
            <a:pPr marL="76200" marR="0" lvl="0" indent="0" algn="l" rtl="0">
              <a:lnSpc>
                <a:spcPct val="90000"/>
              </a:lnSpc>
              <a:spcBef>
                <a:spcPts val="0"/>
              </a:spcBef>
              <a:spcAft>
                <a:spcPts val="0"/>
              </a:spcAft>
              <a:buClr>
                <a:srgbClr val="3E3D3C"/>
              </a:buClr>
              <a:buSzPts val="2400"/>
            </a:pPr>
            <a:r>
              <a:rPr lang="en-US" sz="2400" dirty="0"/>
              <a:t>Trend Analysis</a:t>
            </a:r>
          </a:p>
          <a:p>
            <a:pPr marL="76200" marR="0" lvl="0" indent="0" algn="l" rtl="0">
              <a:lnSpc>
                <a:spcPct val="90000"/>
              </a:lnSpc>
              <a:spcBef>
                <a:spcPts val="0"/>
              </a:spcBef>
              <a:spcAft>
                <a:spcPts val="0"/>
              </a:spcAft>
              <a:buClr>
                <a:srgbClr val="3E3D3C"/>
              </a:buClr>
              <a:buSzPts val="2400"/>
            </a:pPr>
            <a:r>
              <a:rPr lang="en-US" sz="1800" dirty="0"/>
              <a:t>Trend analysis helps in understanding how the popularity of topics changes over time.</a:t>
            </a:r>
          </a:p>
          <a:p>
            <a:pPr marL="76200" marR="0" lvl="0" indent="0" algn="l" rtl="0">
              <a:lnSpc>
                <a:spcPct val="90000"/>
              </a:lnSpc>
              <a:spcBef>
                <a:spcPts val="0"/>
              </a:spcBef>
              <a:spcAft>
                <a:spcPts val="0"/>
              </a:spcAft>
              <a:buClr>
                <a:srgbClr val="3E3D3C"/>
              </a:buClr>
              <a:buSzPts val="2400"/>
            </a:pPr>
            <a:r>
              <a:rPr lang="en-US" sz="1800" dirty="0"/>
              <a:t>Detect emerging discussions around new treatments or changes in community concerns.</a:t>
            </a:r>
          </a:p>
          <a:p>
            <a:pPr marL="457200" marR="0" lvl="0" indent="-381000" algn="l" rtl="0">
              <a:lnSpc>
                <a:spcPct val="90000"/>
              </a:lnSpc>
              <a:spcBef>
                <a:spcPts val="0"/>
              </a:spcBef>
              <a:spcAft>
                <a:spcPts val="0"/>
              </a:spcAft>
              <a:buClr>
                <a:srgbClr val="3E3D3C"/>
              </a:buClr>
              <a:buSzPts val="2400"/>
              <a:buFont typeface="Arial"/>
              <a:buChar char="●"/>
            </a:pPr>
            <a:endParaRPr lang="en-US" sz="2400" dirty="0"/>
          </a:p>
          <a:p>
            <a:pPr marL="76200" marR="0" lvl="0" indent="0" algn="l" rtl="0">
              <a:lnSpc>
                <a:spcPct val="90000"/>
              </a:lnSpc>
              <a:spcBef>
                <a:spcPts val="0"/>
              </a:spcBef>
              <a:spcAft>
                <a:spcPts val="0"/>
              </a:spcAft>
              <a:buClr>
                <a:srgbClr val="3E3D3C"/>
              </a:buClr>
              <a:buSzPts val="2400"/>
            </a:pPr>
            <a:r>
              <a:rPr lang="en-US" sz="2400" dirty="0"/>
              <a:t>Comparative Analysis</a:t>
            </a:r>
          </a:p>
          <a:p>
            <a:pPr marL="76200" marR="0" lvl="0" indent="0" algn="l" rtl="0">
              <a:lnSpc>
                <a:spcPct val="90000"/>
              </a:lnSpc>
              <a:spcBef>
                <a:spcPts val="0"/>
              </a:spcBef>
              <a:spcAft>
                <a:spcPts val="0"/>
              </a:spcAft>
              <a:buClr>
                <a:srgbClr val="3E3D3C"/>
              </a:buClr>
              <a:buSzPts val="2400"/>
            </a:pPr>
            <a:r>
              <a:rPr lang="en-US" sz="1800" dirty="0"/>
              <a:t>To compare the volume and nature of discussions across different types of cancer.</a:t>
            </a:r>
          </a:p>
          <a:p>
            <a:pPr marL="76200" marR="0" lvl="0" indent="0" algn="l" rtl="0">
              <a:lnSpc>
                <a:spcPct val="90000"/>
              </a:lnSpc>
              <a:spcBef>
                <a:spcPts val="0"/>
              </a:spcBef>
              <a:spcAft>
                <a:spcPts val="0"/>
              </a:spcAft>
              <a:buClr>
                <a:srgbClr val="3E3D3C"/>
              </a:buClr>
              <a:buSzPts val="2400"/>
            </a:pPr>
            <a:r>
              <a:rPr lang="en-US" sz="1800" dirty="0"/>
              <a:t>Quantitative analysis of topic occurrence and sentiment across cancer types.</a:t>
            </a:r>
          </a:p>
          <a:p>
            <a:pPr marL="76200" marR="0" lvl="0" indent="0" algn="l" rtl="0">
              <a:lnSpc>
                <a:spcPct val="90000"/>
              </a:lnSpc>
              <a:spcBef>
                <a:spcPts val="0"/>
              </a:spcBef>
              <a:spcAft>
                <a:spcPts val="0"/>
              </a:spcAft>
              <a:buClr>
                <a:srgbClr val="3E3D3C"/>
              </a:buClr>
              <a:buSzPts val="2400"/>
            </a:pPr>
            <a:r>
              <a:rPr lang="en-US" sz="1800" dirty="0"/>
              <a:t>Insights to guide healthcare providers in resource allocation and support services.</a:t>
            </a:r>
          </a:p>
          <a:p>
            <a:pPr marL="76200" marR="0" lvl="0" indent="0" algn="l" rtl="0">
              <a:lnSpc>
                <a:spcPct val="90000"/>
              </a:lnSpc>
              <a:spcBef>
                <a:spcPts val="0"/>
              </a:spcBef>
              <a:spcAft>
                <a:spcPts val="0"/>
              </a:spcAft>
              <a:buSzPts val="2400"/>
            </a:pPr>
            <a:br>
              <a:rPr lang="en-US" sz="2400" dirty="0"/>
            </a:br>
            <a:br>
              <a:rPr lang="en-US" sz="2400" dirty="0"/>
            </a:br>
            <a:endParaRPr lang="en-US" sz="2400" dirty="0"/>
          </a:p>
          <a:p>
            <a:pPr marL="0" lvl="0" indent="0" algn="l" rtl="0">
              <a:lnSpc>
                <a:spcPct val="90000"/>
              </a:lnSpc>
              <a:spcBef>
                <a:spcPts val="1000"/>
              </a:spcBef>
              <a:spcAft>
                <a:spcPts val="0"/>
              </a:spcAft>
              <a:buClr>
                <a:srgbClr val="3E3D3C"/>
              </a:buClr>
              <a:buSzPts val="3600"/>
              <a:buNone/>
            </a:pPr>
            <a:endParaRPr dirty="0"/>
          </a:p>
        </p:txBody>
      </p:sp>
      <p:sp>
        <p:nvSpPr>
          <p:cNvPr id="252" name="Google Shape;252;p27"/>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0" name="Google Shape;260;p28"/>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61" name="Google Shape;261;p28"/>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262" name="Google Shape;262;p28"/>
          <p:cNvSpPr txBox="1">
            <a:spLocks noGrp="1"/>
          </p:cNvSpPr>
          <p:nvPr>
            <p:ph type="body" idx="2"/>
          </p:nvPr>
        </p:nvSpPr>
        <p:spPr>
          <a:xfrm>
            <a:off x="457200" y="1601013"/>
            <a:ext cx="11277600" cy="4056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endParaRPr dirty="0"/>
          </a:p>
        </p:txBody>
      </p:sp>
      <p:sp>
        <p:nvSpPr>
          <p:cNvPr id="263" name="Google Shape;263;p28"/>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useBgFill="1">
        <p:nvSpPr>
          <p:cNvPr id="22" name="Rectangle 21">
            <a:extLst>
              <a:ext uri="{FF2B5EF4-FFF2-40B4-BE49-F238E27FC236}">
                <a16:creationId xmlns:a16="http://schemas.microsoft.com/office/drawing/2014/main" id="{DA12062A-E566-6ABF-137D-5CF3A88E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DC8C1545-8EF7-236C-3D78-69BA296C9086}"/>
              </a:ext>
            </a:extLst>
          </p:cNvPr>
          <p:cNvSpPr txBox="1">
            <a:spLocks/>
          </p:cNvSpPr>
          <p:nvPr/>
        </p:nvSpPr>
        <p:spPr>
          <a:xfrm>
            <a:off x="630936" y="640080"/>
            <a:ext cx="5376574" cy="148132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b="1" dirty="0" err="1"/>
              <a:t>B</a:t>
            </a:r>
            <a:r>
              <a:rPr lang="en-US" sz="4400" b="1" dirty="0" err="1">
                <a:solidFill>
                  <a:schemeClr val="tx1"/>
                </a:solidFill>
              </a:rPr>
              <a:t>Basic</a:t>
            </a:r>
            <a:r>
              <a:rPr lang="en-US" sz="4400" b="1" dirty="0">
                <a:solidFill>
                  <a:schemeClr val="tx1"/>
                </a:solidFill>
              </a:rPr>
              <a:t> Analysis</a:t>
            </a:r>
            <a:endParaRPr lang="en-US" sz="4400" b="1" dirty="0"/>
          </a:p>
        </p:txBody>
      </p:sp>
      <p:sp>
        <p:nvSpPr>
          <p:cNvPr id="24" name="sketch line">
            <a:extLst>
              <a:ext uri="{FF2B5EF4-FFF2-40B4-BE49-F238E27FC236}">
                <a16:creationId xmlns:a16="http://schemas.microsoft.com/office/drawing/2014/main" id="{B0A44D32-DBA6-233B-F249-217F6E966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5">
            <a:extLst>
              <a:ext uri="{FF2B5EF4-FFF2-40B4-BE49-F238E27FC236}">
                <a16:creationId xmlns:a16="http://schemas.microsoft.com/office/drawing/2014/main" id="{946EF2C5-50D8-6611-0B1B-E246A4B299E9}"/>
              </a:ext>
            </a:extLst>
          </p:cNvPr>
          <p:cNvSpPr txBox="1">
            <a:spLocks/>
          </p:cNvSpPr>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200" dirty="0"/>
              <a:t>Authors with most contribution to cancers posts.</a:t>
            </a:r>
          </a:p>
        </p:txBody>
      </p:sp>
      <p:pic>
        <p:nvPicPr>
          <p:cNvPr id="26" name="Content Placeholder 4">
            <a:extLst>
              <a:ext uri="{FF2B5EF4-FFF2-40B4-BE49-F238E27FC236}">
                <a16:creationId xmlns:a16="http://schemas.microsoft.com/office/drawing/2014/main" id="{799C691F-C8B7-3859-DCB1-915E93E1BFE9}"/>
              </a:ext>
            </a:extLst>
          </p:cNvPr>
          <p:cNvPicPr>
            <a:picLocks noChangeAspect="1"/>
          </p:cNvPicPr>
          <p:nvPr/>
        </p:nvPicPr>
        <p:blipFill rotWithShape="1">
          <a:blip r:embed="rId3"/>
          <a:srcRect r="5214" b="1"/>
          <a:stretch/>
        </p:blipFill>
        <p:spPr>
          <a:xfrm>
            <a:off x="6099048" y="707778"/>
            <a:ext cx="5458968" cy="54424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3"/>
                                        </p:tgtEl>
                                        <p:attrNameLst>
                                          <p:attrName>style.visibility</p:attrName>
                                        </p:attrNameLst>
                                      </p:cBhvr>
                                      <p:to>
                                        <p:strVal val="visible"/>
                                      </p:to>
                                    </p:set>
                                    <p:animEffect transition="in" filter="fade">
                                      <p:cBhvr>
                                        <p:cTn id="7"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1"/>
          <p:cNvSpPr txBox="1">
            <a:spLocks noGrp="1"/>
          </p:cNvSpPr>
          <p:nvPr>
            <p:ph type="sldNum" idx="12"/>
          </p:nvPr>
        </p:nvSpPr>
        <p:spPr>
          <a:xfrm>
            <a:off x="10896018" y="6334354"/>
            <a:ext cx="838782" cy="35623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7" name="Google Shape;97;p11"/>
          <p:cNvSpPr txBox="1">
            <a:spLocks noGrp="1"/>
          </p:cNvSpPr>
          <p:nvPr>
            <p:ph type="title"/>
          </p:nvPr>
        </p:nvSpPr>
        <p:spPr>
          <a:xfrm>
            <a:off x="457200" y="253938"/>
            <a:ext cx="11277600" cy="63298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Introduction</a:t>
            </a:r>
            <a:endParaRPr/>
          </a:p>
        </p:txBody>
      </p:sp>
      <p:sp>
        <p:nvSpPr>
          <p:cNvPr id="98" name="Google Shape;98;p11"/>
          <p:cNvSpPr txBox="1">
            <a:spLocks noGrp="1"/>
          </p:cNvSpPr>
          <p:nvPr>
            <p:ph type="body" idx="2"/>
          </p:nvPr>
        </p:nvSpPr>
        <p:spPr>
          <a:xfrm>
            <a:off x="457200" y="1417600"/>
            <a:ext cx="11135700" cy="4545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3600"/>
              <a:buNone/>
            </a:pPr>
            <a:r>
              <a:rPr lang="en-US" sz="2400" dirty="0"/>
              <a:t>The Applied Data Science program at Syracuse University’s School of Information Studies provides students the opportunity to collect, manage, analyze, and develop insights using data from a multitude of domains using various tools and techniques.</a:t>
            </a:r>
            <a:endParaRPr sz="2400" dirty="0"/>
          </a:p>
          <a:p>
            <a:pPr marL="0" lvl="0" indent="0" algn="l" rtl="0">
              <a:lnSpc>
                <a:spcPct val="90000"/>
              </a:lnSpc>
              <a:spcBef>
                <a:spcPts val="0"/>
              </a:spcBef>
              <a:spcAft>
                <a:spcPts val="0"/>
              </a:spcAft>
              <a:buClr>
                <a:srgbClr val="3E3D3C"/>
              </a:buClr>
              <a:buSzPts val="3600"/>
              <a:buNone/>
            </a:pPr>
            <a:endParaRPr sz="2400" dirty="0"/>
          </a:p>
          <a:p>
            <a:pPr marL="0" lvl="0" indent="0" algn="l" rtl="0">
              <a:lnSpc>
                <a:spcPct val="90000"/>
              </a:lnSpc>
              <a:spcBef>
                <a:spcPts val="0"/>
              </a:spcBef>
              <a:spcAft>
                <a:spcPts val="0"/>
              </a:spcAft>
              <a:buClr>
                <a:srgbClr val="3E3D3C"/>
              </a:buClr>
              <a:buSzPts val="3600"/>
              <a:buNone/>
            </a:pPr>
            <a:r>
              <a:rPr lang="en-US" sz="2400" dirty="0"/>
              <a:t>Reports and presentations were created in courses which exemplify the skills developed in the program including, but not limited to:</a:t>
            </a:r>
            <a:br>
              <a:rPr lang="en-US" sz="2400" dirty="0"/>
            </a:br>
            <a:endParaRPr sz="1000" dirty="0"/>
          </a:p>
          <a:p>
            <a:pPr marL="914400" lvl="0" indent="-381000" algn="l" rtl="0">
              <a:lnSpc>
                <a:spcPct val="90000"/>
              </a:lnSpc>
              <a:spcBef>
                <a:spcPts val="0"/>
              </a:spcBef>
              <a:spcAft>
                <a:spcPts val="0"/>
              </a:spcAft>
              <a:buSzPts val="2400"/>
              <a:buChar char="●"/>
            </a:pPr>
            <a:r>
              <a:rPr lang="en-US" sz="2400" dirty="0"/>
              <a:t>IST 659: Database Administration</a:t>
            </a:r>
            <a:endParaRPr sz="2400" dirty="0"/>
          </a:p>
          <a:p>
            <a:pPr marL="914400" lvl="0" indent="-381000" algn="l" rtl="0">
              <a:lnSpc>
                <a:spcPct val="90000"/>
              </a:lnSpc>
              <a:spcBef>
                <a:spcPts val="0"/>
              </a:spcBef>
              <a:spcAft>
                <a:spcPts val="0"/>
              </a:spcAft>
              <a:buSzPts val="2400"/>
              <a:buChar char="●"/>
            </a:pPr>
            <a:r>
              <a:rPr lang="en-US" sz="2400" dirty="0"/>
              <a:t>IST 687: Intro to Data Science </a:t>
            </a:r>
          </a:p>
          <a:p>
            <a:pPr marL="914400" lvl="0" indent="-381000" algn="l" rtl="0">
              <a:lnSpc>
                <a:spcPct val="90000"/>
              </a:lnSpc>
              <a:spcBef>
                <a:spcPts val="0"/>
              </a:spcBef>
              <a:spcAft>
                <a:spcPts val="0"/>
              </a:spcAft>
              <a:buSzPts val="2400"/>
              <a:buChar char="●"/>
            </a:pPr>
            <a:r>
              <a:rPr lang="en-US" sz="2400" dirty="0"/>
              <a:t>IST 707: Applied Machine Learning</a:t>
            </a:r>
          </a:p>
          <a:p>
            <a:pPr marL="914400" lvl="0" indent="-381000" algn="l" rtl="0">
              <a:lnSpc>
                <a:spcPct val="90000"/>
              </a:lnSpc>
              <a:spcBef>
                <a:spcPts val="0"/>
              </a:spcBef>
              <a:spcAft>
                <a:spcPts val="0"/>
              </a:spcAft>
              <a:buSzPts val="2400"/>
              <a:buChar char="●"/>
            </a:pPr>
            <a:r>
              <a:rPr lang="en-US" sz="2400" dirty="0"/>
              <a:t>IST 664: Natural Language Processing</a:t>
            </a:r>
          </a:p>
          <a:p>
            <a:pPr marL="914400" lvl="0" indent="-381000" algn="l" rtl="0">
              <a:lnSpc>
                <a:spcPct val="90000"/>
              </a:lnSpc>
              <a:spcBef>
                <a:spcPts val="0"/>
              </a:spcBef>
              <a:spcAft>
                <a:spcPts val="0"/>
              </a:spcAft>
              <a:buSzPts val="2400"/>
              <a:buChar char="●"/>
            </a:pPr>
            <a:r>
              <a:rPr lang="en-US" sz="2400" dirty="0"/>
              <a:t>IST 736: Text Mining</a:t>
            </a:r>
          </a:p>
        </p:txBody>
      </p:sp>
      <p:sp>
        <p:nvSpPr>
          <p:cNvPr id="99" name="Google Shape;99;p11"/>
          <p:cNvSpPr txBox="1">
            <a:spLocks noGrp="1"/>
          </p:cNvSpPr>
          <p:nvPr>
            <p:ph type="body" idx="3"/>
          </p:nvPr>
        </p:nvSpPr>
        <p:spPr>
          <a:xfrm>
            <a:off x="1988976" y="6334350"/>
            <a:ext cx="9603900" cy="3594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lt1"/>
              </a:buClr>
              <a:buSzPts val="1100"/>
              <a:buNone/>
            </a:pPr>
            <a:r>
              <a:rPr lang="en-US" u="sng" dirty="0">
                <a:solidFill>
                  <a:schemeClr val="accent1"/>
                </a:solidFill>
                <a:hlinkClick r:id="rId3">
                  <a:extLst>
                    <a:ext uri="{A12FA001-AC4F-418D-AE19-62706E023703}">
                      <ahyp:hlinkClr xmlns:ahyp="http://schemas.microsoft.com/office/drawing/2018/hyperlinkcolor" val="tx"/>
                    </a:ext>
                  </a:extLst>
                </a:hlinkClick>
              </a:rPr>
              <a:t>https://github.com/chinmay002/MSADS_Portfolio</a:t>
            </a:r>
            <a:r>
              <a:rPr lang="en-US" dirty="0">
                <a:solidFill>
                  <a:schemeClr val="accent1"/>
                </a:solidFill>
              </a:rPr>
              <a:t> </a:t>
            </a:r>
            <a:endParaRPr dirty="0">
              <a:solidFill>
                <a:schemeClr val="accent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6" name="Title 5">
            <a:extLst>
              <a:ext uri="{FF2B5EF4-FFF2-40B4-BE49-F238E27FC236}">
                <a16:creationId xmlns:a16="http://schemas.microsoft.com/office/drawing/2014/main" id="{E79D06B4-6C25-66B8-5BFA-E8BFAF446105}"/>
              </a:ext>
            </a:extLst>
          </p:cNvPr>
          <p:cNvSpPr>
            <a:spLocks noGrp="1"/>
          </p:cNvSpPr>
          <p:nvPr>
            <p:ph type="title"/>
          </p:nvPr>
        </p:nvSpPr>
        <p:spPr/>
        <p:txBody>
          <a:bodyPr/>
          <a:lstStyle/>
          <a:p>
            <a:r>
              <a:rPr lang="en-US" dirty="0"/>
              <a:t>IST </a:t>
            </a:r>
            <a:r>
              <a:rPr lang="en-US" dirty="0">
                <a:latin typeface="Cambria"/>
                <a:ea typeface="Cambria"/>
                <a:cs typeface="Cambria"/>
                <a:sym typeface="Cambria"/>
              </a:rPr>
              <a:t>736</a:t>
            </a:r>
            <a:r>
              <a:rPr lang="en-US" dirty="0"/>
              <a:t>: Text Mining</a:t>
            </a:r>
            <a:endParaRPr lang="en-IN" dirty="0"/>
          </a:p>
        </p:txBody>
      </p:sp>
      <p:sp>
        <p:nvSpPr>
          <p:cNvPr id="8" name="Text Placeholder 7">
            <a:extLst>
              <a:ext uri="{FF2B5EF4-FFF2-40B4-BE49-F238E27FC236}">
                <a16:creationId xmlns:a16="http://schemas.microsoft.com/office/drawing/2014/main" id="{F0B856B4-C783-8EB2-1F6E-93A6F6593E1B}"/>
              </a:ext>
            </a:extLst>
          </p:cNvPr>
          <p:cNvSpPr>
            <a:spLocks noGrp="1"/>
          </p:cNvSpPr>
          <p:nvPr>
            <p:ph type="body" idx="3"/>
          </p:nvPr>
        </p:nvSpPr>
        <p:spPr>
          <a:xfrm>
            <a:off x="5879690" y="6334354"/>
            <a:ext cx="6312310" cy="359406"/>
          </a:xfrm>
        </p:spPr>
        <p:txBody>
          <a:bodyPr/>
          <a:lstStyle/>
          <a:p>
            <a:r>
              <a:rPr lang="en-US" u="sng" dirty="0">
                <a:solidFill>
                  <a:schemeClr val="hlink"/>
                </a:solidFill>
              </a:rPr>
              <a:t>https://github.com/chinmay002/MSADS_Portfolio/tree/main/IST%20736%20Text%20Mining</a:t>
            </a:r>
            <a:endParaRPr lang="en-US" dirty="0"/>
          </a:p>
          <a:p>
            <a:endParaRPr lang="en-IN" dirty="0"/>
          </a:p>
        </p:txBody>
      </p:sp>
      <p:sp>
        <p:nvSpPr>
          <p:cNvPr id="11" name="Down Arrow 7">
            <a:extLst>
              <a:ext uri="{FF2B5EF4-FFF2-40B4-BE49-F238E27FC236}">
                <a16:creationId xmlns:a16="http://schemas.microsoft.com/office/drawing/2014/main" id="{8F0DD921-CAB4-5942-D09A-8B43D4209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249FD2C7-C15F-AB14-19EC-EDFB0127DCDC}"/>
              </a:ext>
            </a:extLst>
          </p:cNvPr>
          <p:cNvSpPr txBox="1">
            <a:spLocks/>
          </p:cNvSpPr>
          <p:nvPr/>
        </p:nvSpPr>
        <p:spPr>
          <a:xfrm>
            <a:off x="1028700" y="1967266"/>
            <a:ext cx="2628900" cy="254725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1200">
                <a:solidFill>
                  <a:srgbClr val="FFFFFF"/>
                </a:solidFill>
                <a:latin typeface="+mj-lt"/>
                <a:ea typeface="+mj-ea"/>
                <a:cs typeface="+mj-cs"/>
              </a:rPr>
              <a:t>Number of Post from each Year</a:t>
            </a:r>
          </a:p>
        </p:txBody>
      </p:sp>
      <p:pic>
        <p:nvPicPr>
          <p:cNvPr id="13" name="Content Placeholder 4">
            <a:extLst>
              <a:ext uri="{FF2B5EF4-FFF2-40B4-BE49-F238E27FC236}">
                <a16:creationId xmlns:a16="http://schemas.microsoft.com/office/drawing/2014/main" id="{778CDA11-5277-4370-67F8-27672A42949E}"/>
              </a:ext>
            </a:extLst>
          </p:cNvPr>
          <p:cNvPicPr>
            <a:picLocks noChangeAspect="1"/>
          </p:cNvPicPr>
          <p:nvPr/>
        </p:nvPicPr>
        <p:blipFill>
          <a:blip r:embed="rId3"/>
          <a:stretch>
            <a:fillRect/>
          </a:stretch>
        </p:blipFill>
        <p:spPr>
          <a:xfrm>
            <a:off x="4777316" y="1054590"/>
            <a:ext cx="6780700" cy="474649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81" name="Google Shape;281;p30"/>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282" name="Google Shape;282;p30"/>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283" name="Google Shape;283;p30"/>
          <p:cNvSpPr txBox="1"/>
          <p:nvPr/>
        </p:nvSpPr>
        <p:spPr>
          <a:xfrm>
            <a:off x="457200" y="1518275"/>
            <a:ext cx="10964400" cy="3000000"/>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3E3D3C"/>
              </a:buClr>
              <a:buSzPts val="2400"/>
              <a:buChar char="●"/>
            </a:pPr>
            <a:endParaRPr sz="2400" dirty="0">
              <a:solidFill>
                <a:srgbClr val="3E3D3C"/>
              </a:solidFill>
              <a:latin typeface="Trebuchet MS"/>
              <a:ea typeface="Trebuchet MS"/>
              <a:cs typeface="Trebuchet MS"/>
              <a:sym typeface="Trebuchet MS"/>
            </a:endParaRPr>
          </a:p>
        </p:txBody>
      </p:sp>
      <p:sp>
        <p:nvSpPr>
          <p:cNvPr id="284" name="Google Shape;284;p30"/>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Emotion Classifier</a:t>
            </a:r>
            <a:endParaRPr dirty="0"/>
          </a:p>
        </p:txBody>
      </p:sp>
      <p:pic>
        <p:nvPicPr>
          <p:cNvPr id="10" name="Content Placeholder 3">
            <a:extLst>
              <a:ext uri="{FF2B5EF4-FFF2-40B4-BE49-F238E27FC236}">
                <a16:creationId xmlns:a16="http://schemas.microsoft.com/office/drawing/2014/main" id="{7C9ACF3D-C923-66D0-AA16-079E20D21678}"/>
              </a:ext>
            </a:extLst>
          </p:cNvPr>
          <p:cNvPicPr>
            <a:picLocks noChangeAspect="1"/>
          </p:cNvPicPr>
          <p:nvPr/>
        </p:nvPicPr>
        <p:blipFill>
          <a:blip r:embed="rId3"/>
          <a:stretch>
            <a:fillRect/>
          </a:stretch>
        </p:blipFill>
        <p:spPr>
          <a:xfrm>
            <a:off x="6122728" y="1900230"/>
            <a:ext cx="5192690" cy="3862160"/>
          </a:xfrm>
          <a:prstGeom prst="rect">
            <a:avLst/>
          </a:prstGeom>
        </p:spPr>
      </p:pic>
      <p:pic>
        <p:nvPicPr>
          <p:cNvPr id="11" name="Picture 10">
            <a:extLst>
              <a:ext uri="{FF2B5EF4-FFF2-40B4-BE49-F238E27FC236}">
                <a16:creationId xmlns:a16="http://schemas.microsoft.com/office/drawing/2014/main" id="{3E58B518-3D68-191A-D29B-FD3190BB298D}"/>
              </a:ext>
            </a:extLst>
          </p:cNvPr>
          <p:cNvPicPr>
            <a:picLocks noChangeAspect="1"/>
          </p:cNvPicPr>
          <p:nvPr/>
        </p:nvPicPr>
        <p:blipFill>
          <a:blip r:embed="rId4"/>
          <a:stretch>
            <a:fillRect/>
          </a:stretch>
        </p:blipFill>
        <p:spPr>
          <a:xfrm>
            <a:off x="260162" y="2859803"/>
            <a:ext cx="4784611" cy="1406882"/>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Tree>
    <p:extLst>
      <p:ext uri="{BB962C8B-B14F-4D97-AF65-F5344CB8AC3E}">
        <p14:creationId xmlns:p14="http://schemas.microsoft.com/office/powerpoint/2010/main" val="15659349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 useBgFill="1">
        <p:nvSpPr>
          <p:cNvPr id="6" name="Rectangle 5">
            <a:extLst>
              <a:ext uri="{FF2B5EF4-FFF2-40B4-BE49-F238E27FC236}">
                <a16:creationId xmlns:a16="http://schemas.microsoft.com/office/drawing/2014/main" id="{FBDA5AB2-2CEB-0F82-585F-70903A668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Freeform: Shape 6">
            <a:extLst>
              <a:ext uri="{FF2B5EF4-FFF2-40B4-BE49-F238E27FC236}">
                <a16:creationId xmlns:a16="http://schemas.microsoft.com/office/drawing/2014/main" id="{E47619CD-2020-F1BA-25F7-E8CD89172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Freeform: Shape 7">
            <a:extLst>
              <a:ext uri="{FF2B5EF4-FFF2-40B4-BE49-F238E27FC236}">
                <a16:creationId xmlns:a16="http://schemas.microsoft.com/office/drawing/2014/main" id="{AAF79269-5D45-13D7-2881-48A7BCE46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7B75650-753A-C591-E650-5125F0CE9D04}"/>
              </a:ext>
            </a:extLst>
          </p:cNvPr>
          <p:cNvSpPr txBox="1">
            <a:spLocks/>
          </p:cNvSpPr>
          <p:nvPr/>
        </p:nvSpPr>
        <p:spPr>
          <a:xfrm>
            <a:off x="477981" y="1122363"/>
            <a:ext cx="4023360" cy="3204134"/>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800" kern="1200">
                <a:solidFill>
                  <a:schemeClr val="tx1"/>
                </a:solidFill>
                <a:latin typeface="+mj-lt"/>
                <a:ea typeface="+mj-ea"/>
                <a:cs typeface="+mj-cs"/>
              </a:rPr>
              <a:t>TF-IDF + LDA</a:t>
            </a:r>
          </a:p>
        </p:txBody>
      </p:sp>
      <p:sp>
        <p:nvSpPr>
          <p:cNvPr id="12" name="Rectangle 11">
            <a:extLst>
              <a:ext uri="{FF2B5EF4-FFF2-40B4-BE49-F238E27FC236}">
                <a16:creationId xmlns:a16="http://schemas.microsoft.com/office/drawing/2014/main" id="{F7AC5BD7-AFBF-1847-BC60-E8DE38D50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5175392-8EA9-C22F-9345-F6BB0628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3">
            <a:extLst>
              <a:ext uri="{FF2B5EF4-FFF2-40B4-BE49-F238E27FC236}">
                <a16:creationId xmlns:a16="http://schemas.microsoft.com/office/drawing/2014/main" id="{31496784-E855-226C-6BA4-ECFE7EB8E0BC}"/>
              </a:ext>
            </a:extLst>
          </p:cNvPr>
          <p:cNvPicPr>
            <a:picLocks noChangeAspect="1"/>
          </p:cNvPicPr>
          <p:nvPr/>
        </p:nvPicPr>
        <p:blipFill>
          <a:blip r:embed="rId7"/>
          <a:stretch>
            <a:fillRect/>
          </a:stretch>
        </p:blipFill>
        <p:spPr>
          <a:xfrm>
            <a:off x="5414356" y="1190392"/>
            <a:ext cx="6408836" cy="4325963"/>
          </a:xfrm>
          <a:prstGeom prst="rect">
            <a:avLst/>
          </a:prstGeom>
          <a:noFill/>
          <a:ln>
            <a:noFill/>
          </a:ln>
        </p:spPr>
      </p:pic>
    </p:spTree>
    <p:extLst>
      <p:ext uri="{BB962C8B-B14F-4D97-AF65-F5344CB8AC3E}">
        <p14:creationId xmlns:p14="http://schemas.microsoft.com/office/powerpoint/2010/main" val="3639394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91" name="Google Shape;291;p3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736</a:t>
            </a:r>
            <a:r>
              <a:rPr lang="en-US" dirty="0"/>
              <a:t>: Text Mining</a:t>
            </a:r>
            <a:endParaRPr dirty="0"/>
          </a:p>
        </p:txBody>
      </p:sp>
      <p:sp>
        <p:nvSpPr>
          <p:cNvPr id="292" name="Google Shape;292;p31"/>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pic>
        <p:nvPicPr>
          <p:cNvPr id="9" name="Picture 8">
            <a:extLst>
              <a:ext uri="{FF2B5EF4-FFF2-40B4-BE49-F238E27FC236}">
                <a16:creationId xmlns:a16="http://schemas.microsoft.com/office/drawing/2014/main" id="{9CDDF391-87C8-FA33-5412-A5B33DC53D40}"/>
              </a:ext>
            </a:extLst>
          </p:cNvPr>
          <p:cNvPicPr>
            <a:picLocks noChangeAspect="1"/>
          </p:cNvPicPr>
          <p:nvPr/>
        </p:nvPicPr>
        <p:blipFill>
          <a:blip r:embed="rId3"/>
          <a:stretch>
            <a:fillRect/>
          </a:stretch>
        </p:blipFill>
        <p:spPr>
          <a:xfrm>
            <a:off x="1499772" y="1146607"/>
            <a:ext cx="3455396" cy="2961557"/>
          </a:xfrm>
          <a:prstGeom prst="rect">
            <a:avLst/>
          </a:prstGeom>
        </p:spPr>
      </p:pic>
      <p:pic>
        <p:nvPicPr>
          <p:cNvPr id="10" name="Picture 9">
            <a:extLst>
              <a:ext uri="{FF2B5EF4-FFF2-40B4-BE49-F238E27FC236}">
                <a16:creationId xmlns:a16="http://schemas.microsoft.com/office/drawing/2014/main" id="{9A0ACB1A-76A9-F29A-89B4-26549FD7E2E2}"/>
              </a:ext>
            </a:extLst>
          </p:cNvPr>
          <p:cNvPicPr>
            <a:picLocks noChangeAspect="1"/>
          </p:cNvPicPr>
          <p:nvPr/>
        </p:nvPicPr>
        <p:blipFill>
          <a:blip r:embed="rId4"/>
          <a:stretch>
            <a:fillRect/>
          </a:stretch>
        </p:blipFill>
        <p:spPr>
          <a:xfrm>
            <a:off x="7365839" y="1304452"/>
            <a:ext cx="3326389" cy="3137483"/>
          </a:xfrm>
          <a:prstGeom prst="rect">
            <a:avLst/>
          </a:prstGeom>
        </p:spPr>
      </p:pic>
      <p:sp useBgFill="1">
        <p:nvSpPr>
          <p:cNvPr id="13" name="Rectangle 12">
            <a:extLst>
              <a:ext uri="{FF2B5EF4-FFF2-40B4-BE49-F238E27FC236}">
                <a16:creationId xmlns:a16="http://schemas.microsoft.com/office/drawing/2014/main" id="{5385DA46-DC44-C9F3-D92D-C6884D3A2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8F567F2-5260-B4F1-C3B5-6478FAE6B4B0}"/>
              </a:ext>
            </a:extLst>
          </p:cNvPr>
          <p:cNvSpPr txBox="1">
            <a:spLocks/>
          </p:cNvSpPr>
          <p:nvPr/>
        </p:nvSpPr>
        <p:spPr>
          <a:xfrm>
            <a:off x="638881" y="4501453"/>
            <a:ext cx="10909640" cy="1065836"/>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4400" dirty="0">
                <a:solidFill>
                  <a:schemeClr val="tx1"/>
                </a:solidFill>
              </a:rPr>
              <a:t>                 Emotion Classifier</a:t>
            </a:r>
            <a:r>
              <a:rPr lang="en-US" sz="4400" dirty="0"/>
              <a:t> Classifier</a:t>
            </a:r>
          </a:p>
        </p:txBody>
      </p:sp>
      <p:pic>
        <p:nvPicPr>
          <p:cNvPr id="15" name="Picture 14">
            <a:extLst>
              <a:ext uri="{FF2B5EF4-FFF2-40B4-BE49-F238E27FC236}">
                <a16:creationId xmlns:a16="http://schemas.microsoft.com/office/drawing/2014/main" id="{3124CD1E-84F9-ADBD-83C5-9AA63F4270D0}"/>
              </a:ext>
            </a:extLst>
          </p:cNvPr>
          <p:cNvPicPr>
            <a:picLocks noChangeAspect="1"/>
          </p:cNvPicPr>
          <p:nvPr/>
        </p:nvPicPr>
        <p:blipFill>
          <a:blip r:embed="rId3"/>
          <a:stretch>
            <a:fillRect/>
          </a:stretch>
        </p:blipFill>
        <p:spPr>
          <a:xfrm>
            <a:off x="2240409" y="281368"/>
            <a:ext cx="3455396" cy="2961557"/>
          </a:xfrm>
          <a:prstGeom prst="rect">
            <a:avLst/>
          </a:prstGeom>
        </p:spPr>
      </p:pic>
      <p:sp>
        <p:nvSpPr>
          <p:cNvPr id="16" name="sketch line">
            <a:extLst>
              <a:ext uri="{FF2B5EF4-FFF2-40B4-BE49-F238E27FC236}">
                <a16:creationId xmlns:a16="http://schemas.microsoft.com/office/drawing/2014/main" id="{07EE09E8-66E1-4D41-BC31-906F46DD1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988DE1B-F713-58FB-F803-826001E65013}"/>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8" name="Picture 17">
            <a:extLst>
              <a:ext uri="{FF2B5EF4-FFF2-40B4-BE49-F238E27FC236}">
                <a16:creationId xmlns:a16="http://schemas.microsoft.com/office/drawing/2014/main" id="{239CBE59-2D59-8E0C-C801-E115F4643BF7}"/>
              </a:ext>
            </a:extLst>
          </p:cNvPr>
          <p:cNvPicPr>
            <a:picLocks noChangeAspect="1"/>
          </p:cNvPicPr>
          <p:nvPr/>
        </p:nvPicPr>
        <p:blipFill>
          <a:blip r:embed="rId4"/>
          <a:stretch>
            <a:fillRect/>
          </a:stretch>
        </p:blipFill>
        <p:spPr>
          <a:xfrm>
            <a:off x="7110200" y="193406"/>
            <a:ext cx="3326389" cy="3137483"/>
          </a:xfrm>
          <a:prstGeom prst="rect">
            <a:avLst/>
          </a:prstGeom>
        </p:spPr>
      </p:pic>
      <p:sp>
        <p:nvSpPr>
          <p:cNvPr id="19" name="TextBox 18">
            <a:extLst>
              <a:ext uri="{FF2B5EF4-FFF2-40B4-BE49-F238E27FC236}">
                <a16:creationId xmlns:a16="http://schemas.microsoft.com/office/drawing/2014/main" id="{851A1763-3A3E-A90D-5E25-7F2876E3352D}"/>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 useBgFill="1">
        <p:nvSpPr>
          <p:cNvPr id="2" name="Rectangle 1">
            <a:extLst>
              <a:ext uri="{FF2B5EF4-FFF2-40B4-BE49-F238E27FC236}">
                <a16:creationId xmlns:a16="http://schemas.microsoft.com/office/drawing/2014/main" id="{B8AD5329-1271-5141-C45B-40B26C4C3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EAE3D6D-28FE-C053-59A2-EF07882F81FA}"/>
              </a:ext>
            </a:extLst>
          </p:cNvPr>
          <p:cNvSpPr txBox="1">
            <a:spLocks/>
          </p:cNvSpPr>
          <p:nvPr/>
        </p:nvSpPr>
        <p:spPr>
          <a:xfrm>
            <a:off x="1198181" y="560881"/>
            <a:ext cx="9795638" cy="111438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200" dirty="0"/>
              <a:t>F      </a:t>
            </a:r>
            <a:r>
              <a:rPr lang="en-US" sz="5200" dirty="0">
                <a:solidFill>
                  <a:schemeClr val="tx1"/>
                </a:solidFill>
              </a:rPr>
              <a:t>Finetuned Model</a:t>
            </a:r>
            <a:r>
              <a:rPr lang="en-US" sz="5200" dirty="0"/>
              <a:t> Model</a:t>
            </a:r>
          </a:p>
        </p:txBody>
      </p:sp>
      <p:pic>
        <p:nvPicPr>
          <p:cNvPr id="4" name="Content Placeholder 3">
            <a:extLst>
              <a:ext uri="{FF2B5EF4-FFF2-40B4-BE49-F238E27FC236}">
                <a16:creationId xmlns:a16="http://schemas.microsoft.com/office/drawing/2014/main" id="{104A0AF4-828C-0135-D608-582AE5EBAD75}"/>
              </a:ext>
            </a:extLst>
          </p:cNvPr>
          <p:cNvPicPr>
            <a:picLocks noChangeAspect="1"/>
          </p:cNvPicPr>
          <p:nvPr/>
        </p:nvPicPr>
        <p:blipFill>
          <a:blip r:embed="rId5"/>
          <a:stretch>
            <a:fillRect/>
          </a:stretch>
        </p:blipFill>
        <p:spPr>
          <a:xfrm>
            <a:off x="332837" y="2013358"/>
            <a:ext cx="4528425" cy="4290683"/>
          </a:xfrm>
          <a:prstGeom prst="rect">
            <a:avLst/>
          </a:prstGeom>
          <a:noFill/>
          <a:ln>
            <a:noFill/>
          </a:ln>
        </p:spPr>
      </p:pic>
      <p:pic>
        <p:nvPicPr>
          <p:cNvPr id="5" name="Picture 4">
            <a:extLst>
              <a:ext uri="{FF2B5EF4-FFF2-40B4-BE49-F238E27FC236}">
                <a16:creationId xmlns:a16="http://schemas.microsoft.com/office/drawing/2014/main" id="{A48C8D91-CD5D-F22A-13DE-6B4503A0E5F7}"/>
              </a:ext>
            </a:extLst>
          </p:cNvPr>
          <p:cNvPicPr>
            <a:picLocks noChangeAspect="1"/>
          </p:cNvPicPr>
          <p:nvPr/>
        </p:nvPicPr>
        <p:blipFill>
          <a:blip r:embed="rId6"/>
          <a:stretch>
            <a:fillRect/>
          </a:stretch>
        </p:blipFill>
        <p:spPr>
          <a:xfrm>
            <a:off x="5293453" y="1940103"/>
            <a:ext cx="6168113" cy="4020948"/>
          </a:xfrm>
          <a:prstGeom prst="rect">
            <a:avLst/>
          </a:prstGeom>
        </p:spPr>
      </p:pic>
      <p:sp useBgFill="1">
        <p:nvSpPr>
          <p:cNvPr id="6" name="Rectangle 5">
            <a:extLst>
              <a:ext uri="{FF2B5EF4-FFF2-40B4-BE49-F238E27FC236}">
                <a16:creationId xmlns:a16="http://schemas.microsoft.com/office/drawing/2014/main" id="{FBDA5AB2-2CEB-0F82-585F-70903A668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Freeform: Shape 6">
            <a:extLst>
              <a:ext uri="{FF2B5EF4-FFF2-40B4-BE49-F238E27FC236}">
                <a16:creationId xmlns:a16="http://schemas.microsoft.com/office/drawing/2014/main" id="{E47619CD-2020-F1BA-25F7-E8CD89172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Freeform: Shape 7">
            <a:extLst>
              <a:ext uri="{FF2B5EF4-FFF2-40B4-BE49-F238E27FC236}">
                <a16:creationId xmlns:a16="http://schemas.microsoft.com/office/drawing/2014/main" id="{AAF79269-5D45-13D7-2881-48A7BCE46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D7B75650-753A-C591-E650-5125F0CE9D04}"/>
              </a:ext>
            </a:extLst>
          </p:cNvPr>
          <p:cNvSpPr txBox="1">
            <a:spLocks/>
          </p:cNvSpPr>
          <p:nvPr/>
        </p:nvSpPr>
        <p:spPr>
          <a:xfrm>
            <a:off x="477981" y="1122363"/>
            <a:ext cx="4023360" cy="3204134"/>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800" kern="1200" dirty="0">
                <a:solidFill>
                  <a:schemeClr val="tx1"/>
                </a:solidFill>
                <a:latin typeface="+mj-lt"/>
                <a:ea typeface="+mj-ea"/>
                <a:cs typeface="+mj-cs"/>
              </a:rPr>
              <a:t>TF-IDF + LDA</a:t>
            </a:r>
          </a:p>
        </p:txBody>
      </p:sp>
      <p:sp>
        <p:nvSpPr>
          <p:cNvPr id="12" name="Rectangle 11">
            <a:extLst>
              <a:ext uri="{FF2B5EF4-FFF2-40B4-BE49-F238E27FC236}">
                <a16:creationId xmlns:a16="http://schemas.microsoft.com/office/drawing/2014/main" id="{F7AC5BD7-AFBF-1847-BC60-E8DE38D50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55175392-8EA9-C22F-9345-F6BB06284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Content Placeholder 3">
            <a:extLst>
              <a:ext uri="{FF2B5EF4-FFF2-40B4-BE49-F238E27FC236}">
                <a16:creationId xmlns:a16="http://schemas.microsoft.com/office/drawing/2014/main" id="{31496784-E855-226C-6BA4-ECFE7EB8E0BC}"/>
              </a:ext>
            </a:extLst>
          </p:cNvPr>
          <p:cNvPicPr>
            <a:picLocks noChangeAspect="1"/>
          </p:cNvPicPr>
          <p:nvPr/>
        </p:nvPicPr>
        <p:blipFill>
          <a:blip r:embed="rId7"/>
          <a:stretch>
            <a:fillRect/>
          </a:stretch>
        </p:blipFill>
        <p:spPr>
          <a:xfrm>
            <a:off x="5414356" y="1190392"/>
            <a:ext cx="6408836" cy="4325963"/>
          </a:xfrm>
          <a:prstGeom prst="rect">
            <a:avLst/>
          </a:prstGeom>
          <a:noFill/>
          <a:ln>
            <a:noFill/>
          </a:ln>
        </p:spPr>
      </p:pic>
      <p:sp useBgFill="1">
        <p:nvSpPr>
          <p:cNvPr id="22" name="Rectangle 21">
            <a:extLst>
              <a:ext uri="{FF2B5EF4-FFF2-40B4-BE49-F238E27FC236}">
                <a16:creationId xmlns:a16="http://schemas.microsoft.com/office/drawing/2014/main" id="{EC683229-7383-CB23-B583-9BA36CC9E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0FABB6A-F33E-8E1A-6306-D53539FA9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D96EABD4-BAE3-D8F0-90A7-166854C9433A}"/>
              </a:ext>
            </a:extLst>
          </p:cNvPr>
          <p:cNvSpPr txBox="1">
            <a:spLocks/>
          </p:cNvSpPr>
          <p:nvPr/>
        </p:nvSpPr>
        <p:spPr>
          <a:xfrm>
            <a:off x="686834" y="1153572"/>
            <a:ext cx="3200400" cy="4461163"/>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Georgia"/>
              <a:buNone/>
              <a:defRPr sz="3600" b="0"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kern="1200">
                <a:solidFill>
                  <a:srgbClr val="FFFFFF"/>
                </a:solidFill>
                <a:latin typeface="+mj-lt"/>
                <a:ea typeface="+mj-ea"/>
                <a:cs typeface="+mj-cs"/>
              </a:rPr>
              <a:t>SBERT</a:t>
            </a:r>
            <a:endParaRPr lang="en-US" kern="1200" dirty="0">
              <a:solidFill>
                <a:srgbClr val="FFFFFF"/>
              </a:solidFill>
              <a:latin typeface="+mj-lt"/>
              <a:ea typeface="+mj-ea"/>
              <a:cs typeface="+mj-cs"/>
            </a:endParaRPr>
          </a:p>
        </p:txBody>
      </p:sp>
      <p:sp>
        <p:nvSpPr>
          <p:cNvPr id="25" name="Arc 24">
            <a:extLst>
              <a:ext uri="{FF2B5EF4-FFF2-40B4-BE49-F238E27FC236}">
                <a16:creationId xmlns:a16="http://schemas.microsoft.com/office/drawing/2014/main" id="{76EE41BD-D18F-B814-C838-FEA3C327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Content Placeholder 6">
            <a:extLst>
              <a:ext uri="{FF2B5EF4-FFF2-40B4-BE49-F238E27FC236}">
                <a16:creationId xmlns:a16="http://schemas.microsoft.com/office/drawing/2014/main" id="{86F28D39-0CDF-1C62-40CF-89D8FCDBB9F2}"/>
              </a:ext>
            </a:extLst>
          </p:cNvPr>
          <p:cNvSpPr txBox="1">
            <a:spLocks/>
          </p:cNvSpPr>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E3D3C"/>
              </a:buClr>
              <a:buSzPts val="2400"/>
              <a:buFont typeface="Arial"/>
              <a:buNone/>
              <a:defRPr sz="2400" b="0" i="1" u="none" strike="noStrike" cap="none">
                <a:solidFill>
                  <a:srgbClr val="3E3D3C"/>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endParaRPr lang="en-US" sz="1500" dirty="0">
              <a:latin typeface="Times New Roman" panose="02020603050405020304" pitchFamily="18" charset="0"/>
              <a:cs typeface="Times New Roman" panose="02020603050405020304" pitchFamily="18" charset="0"/>
            </a:endParaRPr>
          </a:p>
          <a:p>
            <a:r>
              <a:rPr lang="en-US" sz="1500" dirty="0">
                <a:latin typeface="Times New Roman" panose="02020603050405020304" pitchFamily="18" charset="0"/>
                <a:cs typeface="Times New Roman" panose="02020603050405020304" pitchFamily="18" charset="0"/>
              </a:rPr>
              <a:t>Cluster #1: "Testicular Health Concerns and Ultrasound Experiences" - This cluster appears to discuss individuals' experiences with testicular health issues, including finding lumps, undergoing ultrasounds, and interactions with healthcare professionals regarding potential testicular cancer or related concerns.</a:t>
            </a:r>
          </a:p>
          <a:p>
            <a:r>
              <a:rPr lang="en-US" sz="1500" dirty="0">
                <a:latin typeface="Times New Roman" panose="02020603050405020304" pitchFamily="18" charset="0"/>
                <a:cs typeface="Times New Roman" panose="02020603050405020304" pitchFamily="18" charset="0"/>
              </a:rPr>
              <a:t>Cluster #2: "Post-Surgical Recovery and Side Effects" - The focus here seems to be on individuals sharing their experiences and advice regarding recovery after surgery, particularly for testicular cancer or related surgeries, including discussions about side effects and managing post-operative care.</a:t>
            </a:r>
          </a:p>
          <a:p>
            <a:r>
              <a:rPr lang="en-US" sz="1500" dirty="0">
                <a:latin typeface="Times New Roman" panose="02020603050405020304" pitchFamily="18" charset="0"/>
                <a:cs typeface="Times New Roman" panose="02020603050405020304" pitchFamily="18" charset="0"/>
              </a:rPr>
              <a:t>Cluster #3: "Testicular Cancer Diagnosis and Treatment Discussions" - This cluster likely contains conversations about the process of being diagnosed with testicular cancer, experiences with treatments, and the emotional and physical impacts of the disease.</a:t>
            </a:r>
          </a:p>
          <a:p>
            <a:r>
              <a:rPr lang="en-US" sz="1500" dirty="0">
                <a:latin typeface="Times New Roman" panose="02020603050405020304" pitchFamily="18" charset="0"/>
                <a:cs typeface="Times New Roman" panose="02020603050405020304" pitchFamily="18" charset="0"/>
              </a:rPr>
              <a:t>Cluster #4: "Support and Encouragement for Testicular Cancer Patients" - This cluster seems to be centered around providing support, sharing personal stories of encouragement, and discussing the emotional journey of those dealing with testicular cancer or related health issues.</a:t>
            </a:r>
          </a:p>
          <a:p>
            <a:r>
              <a:rPr lang="en-US" sz="1500" dirty="0">
                <a:latin typeface="Times New Roman" panose="02020603050405020304" pitchFamily="18" charset="0"/>
                <a:cs typeface="Times New Roman" panose="02020603050405020304" pitchFamily="18" charset="0"/>
              </a:rPr>
              <a:t>Cluster #5: "Testicular Cancer Treatment Options and Decision-Making" - The conversations in this cluster appear to revolve around the different treatment options for testicular </a:t>
            </a:r>
            <a:r>
              <a:rPr lang="en-US" sz="1500" dirty="0" err="1">
                <a:latin typeface="Times New Roman" panose="02020603050405020304" pitchFamily="18" charset="0"/>
                <a:cs typeface="Times New Roman" panose="02020603050405020304" pitchFamily="18" charset="0"/>
              </a:rPr>
              <a:t>cancer,decision</a:t>
            </a:r>
            <a:r>
              <a:rPr lang="en-US" sz="1500" dirty="0">
                <a:latin typeface="Times New Roman" panose="02020603050405020304" pitchFamily="18" charset="0"/>
                <a:cs typeface="Times New Roman" panose="02020603050405020304" pitchFamily="18" charset="0"/>
              </a:rPr>
              <a:t>-making processes regarding treatments, and discussions about the implications and outcomes of various treatment paths.</a:t>
            </a:r>
          </a:p>
          <a:p>
            <a:pPr marL="0" indent="0"/>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3504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2"/>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00" name="Google Shape;300;p32"/>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736</a:t>
            </a:r>
            <a:r>
              <a:rPr lang="en-US"/>
              <a:t>: Text Mining</a:t>
            </a:r>
            <a:endParaRPr/>
          </a:p>
        </p:txBody>
      </p:sp>
      <p:sp>
        <p:nvSpPr>
          <p:cNvPr id="301" name="Google Shape;301;p32"/>
          <p:cNvSpPr txBox="1">
            <a:spLocks noGrp="1"/>
          </p:cNvSpPr>
          <p:nvPr>
            <p:ph type="body" idx="3"/>
          </p:nvPr>
        </p:nvSpPr>
        <p:spPr>
          <a:xfrm>
            <a:off x="1988975"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https://github.com/chinmay002/MSADS_Portfolio/tree/main/IST%20736%20Text%20Mining</a:t>
            </a:r>
            <a:endParaRPr dirty="0"/>
          </a:p>
        </p:txBody>
      </p:sp>
      <p:sp>
        <p:nvSpPr>
          <p:cNvPr id="302" name="Google Shape;302;p32"/>
          <p:cNvSpPr txBox="1"/>
          <p:nvPr/>
        </p:nvSpPr>
        <p:spPr>
          <a:xfrm>
            <a:off x="457200" y="1899275"/>
            <a:ext cx="10964400" cy="4236054"/>
          </a:xfrm>
          <a:prstGeom prst="rect">
            <a:avLst/>
          </a:prstGeom>
          <a:noFill/>
          <a:ln>
            <a:noFill/>
          </a:ln>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The project revealed distinct emotional patterns and topics within the cancer-related discussions</a:t>
            </a: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Emotion Analysis: The classifier identified a predominant presence of joy, followed by sadness and love, offering insights into the emotional landscape of the discussions.</a:t>
            </a: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Topic Insights: Topic modeling unveiled key themes such as health concerns, post-surgical experiences, diagnosis and treatment discussions, and emotional support, highlighting the multifaceted nature of the conversations.</a:t>
            </a:r>
            <a:endParaRPr lang="en-US" sz="2200" dirty="0">
              <a:solidFill>
                <a:srgbClr val="3E3D3C"/>
              </a:solidFill>
              <a:latin typeface="Trebuchet MS"/>
              <a:ea typeface="Trebuchet MS"/>
              <a:cs typeface="Trebuchet MS"/>
              <a:sym typeface="Trebuchet MS"/>
            </a:endParaRPr>
          </a:p>
          <a:p>
            <a:pPr marL="457200" lvl="0" indent="-381000" algn="l" rtl="0">
              <a:lnSpc>
                <a:spcPct val="90000"/>
              </a:lnSpc>
              <a:spcBef>
                <a:spcPts val="0"/>
              </a:spcBef>
              <a:spcAft>
                <a:spcPts val="0"/>
              </a:spcAft>
              <a:buClr>
                <a:srgbClr val="3E3D3C"/>
              </a:buClr>
              <a:buSzPts val="2400"/>
              <a:buChar char="●"/>
            </a:pPr>
            <a:r>
              <a:rPr lang="en-US" sz="2400" dirty="0">
                <a:solidFill>
                  <a:srgbClr val="3E3D3C"/>
                </a:solidFill>
                <a:latin typeface="Trebuchet MS"/>
                <a:ea typeface="Trebuchet MS"/>
                <a:cs typeface="Trebuchet MS"/>
                <a:sym typeface="Trebuchet MS"/>
              </a:rPr>
              <a:t>By analyzing cancer-related discussions on Reddit, we gained insights into the prevalent emotions and topics, contributing to a deeper understanding of the collective narratives surrounding cancer. </a:t>
            </a:r>
          </a:p>
        </p:txBody>
      </p:sp>
      <p:sp>
        <p:nvSpPr>
          <p:cNvPr id="303" name="Google Shape;303;p32"/>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IN" dirty="0"/>
              <a:t>Reflection</a:t>
            </a:r>
            <a:endParaRPr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5"/>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29" name="Google Shape;329;p35"/>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664 Natural Language Processing </a:t>
            </a:r>
            <a:br>
              <a:rPr lang="en-US" sz="3600" dirty="0"/>
            </a:br>
            <a:br>
              <a:rPr lang="en-US" sz="3600" dirty="0"/>
            </a:br>
            <a:endParaRPr lang="en-US" sz="3600" dirty="0"/>
          </a:p>
          <a:p>
            <a:pPr marL="0" lvl="0" indent="0" algn="l" rtl="0">
              <a:lnSpc>
                <a:spcPct val="100000"/>
              </a:lnSpc>
              <a:spcBef>
                <a:spcPts val="0"/>
              </a:spcBef>
              <a:spcAft>
                <a:spcPts val="0"/>
              </a:spcAft>
              <a:buClr>
                <a:schemeClr val="lt1"/>
              </a:buClr>
              <a:buSzPts val="4400"/>
              <a:buFont typeface="Georgia"/>
              <a:buNone/>
            </a:pPr>
            <a:r>
              <a:rPr lang="en-US" sz="3000" dirty="0"/>
              <a:t>Classification of Sincere and Insincere     question on Quora</a:t>
            </a:r>
            <a:endParaRPr lang="en-US" sz="2000" dirty="0">
              <a:solidFill>
                <a:schemeClr val="accent1"/>
              </a:solidFill>
            </a:endParaRPr>
          </a:p>
        </p:txBody>
      </p:sp>
      <p:sp>
        <p:nvSpPr>
          <p:cNvPr id="330" name="Google Shape;330;p35"/>
          <p:cNvSpPr txBox="1">
            <a:spLocks noGrp="1"/>
          </p:cNvSpPr>
          <p:nvPr>
            <p:ph type="body" idx="1"/>
          </p:nvPr>
        </p:nvSpPr>
        <p:spPr>
          <a:xfrm>
            <a:off x="1988975"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
        <p:nvSpPr>
          <p:cNvPr id="331" name="Google Shape;331;p35"/>
          <p:cNvSpPr txBox="1"/>
          <p:nvPr/>
        </p:nvSpPr>
        <p:spPr>
          <a:xfrm>
            <a:off x="6073000" y="0"/>
            <a:ext cx="6119100" cy="501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50" name="Picture 2" descr="Natural Language Processing ...">
            <a:extLst>
              <a:ext uri="{FF2B5EF4-FFF2-40B4-BE49-F238E27FC236}">
                <a16:creationId xmlns:a16="http://schemas.microsoft.com/office/drawing/2014/main" id="{FA33E02D-A098-0D12-ED7E-EA7FB4C56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51731"/>
            <a:ext cx="6119100" cy="51835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39" name="Google Shape;339;p3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40" name="Google Shape;340;p36"/>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341" name="Google Shape;341;p36"/>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dirty="0"/>
              <a:t>My project centered on developing a sophisticated model to differentiate between sincere and insincere questions on Quora, addressing the prevalent issue of misinformation and deceitful content on online platforms.</a:t>
            </a:r>
            <a:br>
              <a:rPr lang="en-US" sz="2400" dirty="0"/>
            </a:br>
            <a:endParaRPr sz="1000" dirty="0"/>
          </a:p>
          <a:p>
            <a:pPr marL="457200" lvl="0" indent="-381000" algn="l" rtl="0">
              <a:lnSpc>
                <a:spcPct val="90000"/>
              </a:lnSpc>
              <a:spcBef>
                <a:spcPts val="0"/>
              </a:spcBef>
              <a:spcAft>
                <a:spcPts val="0"/>
              </a:spcAft>
              <a:buSzPts val="2400"/>
              <a:buChar char="●"/>
            </a:pPr>
            <a:r>
              <a:rPr lang="en-US" sz="2400" dirty="0"/>
              <a:t>we utilize data analytics to evaluate the legitimacy of a query. Analyzing user-generated content in Online Social Networks (OSNs) has been shown to be a useful application of data analytics.</a:t>
            </a:r>
            <a:br>
              <a:rPr lang="en-US" sz="2400" dirty="0"/>
            </a:br>
            <a:endParaRPr sz="1000" dirty="0"/>
          </a:p>
          <a:p>
            <a:pPr marL="457200" lvl="0" indent="-381000" algn="l" rtl="0">
              <a:lnSpc>
                <a:spcPct val="90000"/>
              </a:lnSpc>
              <a:spcBef>
                <a:spcPts val="0"/>
              </a:spcBef>
              <a:spcAft>
                <a:spcPts val="0"/>
              </a:spcAft>
              <a:buSzPts val="2400"/>
              <a:buChar char="●"/>
            </a:pPr>
            <a:r>
              <a:rPr lang="en-US" sz="2400" dirty="0"/>
              <a:t>Data analytics can assist in creating scalable methods to identify fraudulent and misleading content.</a:t>
            </a:r>
            <a:br>
              <a:rPr lang="en-US" sz="2400" dirty="0"/>
            </a:br>
            <a:endParaRPr sz="1000" dirty="0"/>
          </a:p>
          <a:p>
            <a:pPr marL="0" lvl="0" indent="0" algn="l" rtl="0">
              <a:lnSpc>
                <a:spcPct val="90000"/>
              </a:lnSpc>
              <a:spcBef>
                <a:spcPts val="1000"/>
              </a:spcBef>
              <a:spcAft>
                <a:spcPts val="0"/>
              </a:spcAft>
              <a:buClr>
                <a:srgbClr val="3E3D3C"/>
              </a:buClr>
              <a:buSzPts val="3600"/>
              <a:buNone/>
            </a:pPr>
            <a:endParaRPr dirty="0"/>
          </a:p>
        </p:txBody>
      </p:sp>
      <p:sp>
        <p:nvSpPr>
          <p:cNvPr id="342" name="Google Shape;342;p36"/>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9" name="Google Shape;349;p3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50" name="Google Shape;350;p37"/>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Methodology</a:t>
            </a:r>
            <a:endParaRPr dirty="0"/>
          </a:p>
        </p:txBody>
      </p:sp>
      <p:sp>
        <p:nvSpPr>
          <p:cNvPr id="351" name="Google Shape;351;p37"/>
          <p:cNvSpPr txBox="1">
            <a:spLocks noGrp="1"/>
          </p:cNvSpPr>
          <p:nvPr>
            <p:ph type="body" idx="2"/>
          </p:nvPr>
        </p:nvSpPr>
        <p:spPr>
          <a:xfrm>
            <a:off x="457200" y="1756975"/>
            <a:ext cx="11277600" cy="46634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3E3D3C"/>
              </a:buClr>
              <a:buSzPts val="3600"/>
              <a:buNone/>
            </a:pPr>
            <a:r>
              <a:rPr lang="en-US" sz="1800" b="0" i="0" dirty="0">
                <a:solidFill>
                  <a:srgbClr val="000000"/>
                </a:solidFill>
                <a:effectLst/>
                <a:latin typeface="ArialMT"/>
              </a:rPr>
              <a:t>Each data entry contains the question that was posed as well as whether or not it was deemed to be sincere (label = 1) or not (label = 0)</a:t>
            </a:r>
            <a:r>
              <a:rPr lang="en-US" dirty="0"/>
              <a:t> </a:t>
            </a:r>
            <a:br>
              <a:rPr lang="en-US" dirty="0"/>
            </a:br>
            <a:endParaRPr lang="en-US" dirty="0"/>
          </a:p>
          <a:p>
            <a:pPr marL="0" lvl="0" indent="0" algn="l" rtl="0">
              <a:lnSpc>
                <a:spcPct val="90000"/>
              </a:lnSpc>
              <a:spcBef>
                <a:spcPts val="1000"/>
              </a:spcBef>
              <a:spcAft>
                <a:spcPts val="0"/>
              </a:spcAft>
              <a:buClr>
                <a:srgbClr val="3E3D3C"/>
              </a:buClr>
              <a:buSzPts val="3600"/>
              <a:buNone/>
            </a:pPr>
            <a:endParaRPr lang="en-US" dirty="0"/>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Investigate how text preprocessing and feature representation can aid in detecting fake news on social media platforms.</a:t>
            </a:r>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Evaluate the performance of various supervised machine learning algorithms, such as decision trees, linear SVC, logistic regression, and random forests, in detecting dishonest content when given various data representations.</a:t>
            </a:r>
          </a:p>
          <a:p>
            <a:pPr marL="285750" lvl="0" indent="-285750" algn="l"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Roboto-Regular"/>
              </a:rPr>
              <a:t>Examine the cognitive processes involved in user-generated contributions and how it contributes to identifying fake content</a:t>
            </a:r>
            <a:r>
              <a:rPr lang="en-US" dirty="0"/>
              <a:t> </a:t>
            </a:r>
            <a:br>
              <a:rPr lang="en-US" dirty="0"/>
            </a:br>
            <a:endParaRPr dirty="0"/>
          </a:p>
        </p:txBody>
      </p:sp>
      <p:sp>
        <p:nvSpPr>
          <p:cNvPr id="352" name="Google Shape;352;p37"/>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25B9DD89-F51F-47F8-B7AC-76F64AEBF77B}"/>
              </a:ext>
            </a:extLst>
          </p:cNvPr>
          <p:cNvPicPr>
            <a:picLocks noChangeAspect="1"/>
          </p:cNvPicPr>
          <p:nvPr/>
        </p:nvPicPr>
        <p:blipFill>
          <a:blip r:embed="rId3"/>
          <a:stretch>
            <a:fillRect/>
          </a:stretch>
        </p:blipFill>
        <p:spPr>
          <a:xfrm>
            <a:off x="4001329" y="2671011"/>
            <a:ext cx="6647006" cy="104403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2"/>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06" name="Google Shape;106;p12"/>
          <p:cNvSpPr txBox="1">
            <a:spLocks noGrp="1"/>
          </p:cNvSpPr>
          <p:nvPr>
            <p:ph type="title"/>
          </p:nvPr>
        </p:nvSpPr>
        <p:spPr>
          <a:xfrm>
            <a:off x="457200" y="476925"/>
            <a:ext cx="11277600" cy="4329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2800"/>
              <a:t>The Applied Data Science Program has seven Learning Objectives:</a:t>
            </a:r>
            <a:br>
              <a:rPr lang="en-US" sz="2800"/>
            </a:br>
            <a:endParaRPr sz="1000"/>
          </a:p>
          <a:p>
            <a:pPr marL="914400" lvl="0" indent="-381000" algn="l" rtl="0">
              <a:lnSpc>
                <a:spcPct val="100000"/>
              </a:lnSpc>
              <a:spcBef>
                <a:spcPts val="0"/>
              </a:spcBef>
              <a:spcAft>
                <a:spcPts val="0"/>
              </a:spcAft>
              <a:buSzPts val="2400"/>
              <a:buAutoNum type="arabicPeriod"/>
            </a:pPr>
            <a:r>
              <a:rPr lang="en-US" sz="2400"/>
              <a:t>Describe a broad overview of the major practice areas in data science.</a:t>
            </a:r>
            <a:br>
              <a:rPr lang="en-US" sz="2400"/>
            </a:br>
            <a:endParaRPr sz="1000"/>
          </a:p>
          <a:p>
            <a:pPr marL="914400" lvl="0" indent="-381000" algn="l" rtl="0">
              <a:lnSpc>
                <a:spcPct val="100000"/>
              </a:lnSpc>
              <a:spcBef>
                <a:spcPts val="0"/>
              </a:spcBef>
              <a:spcAft>
                <a:spcPts val="0"/>
              </a:spcAft>
              <a:buSzPts val="2400"/>
              <a:buAutoNum type="arabicPeriod"/>
            </a:pPr>
            <a:r>
              <a:rPr lang="en-US" sz="2400"/>
              <a:t>Collect and organize data.</a:t>
            </a:r>
            <a:br>
              <a:rPr lang="en-US" sz="2400"/>
            </a:br>
            <a:endParaRPr sz="1000"/>
          </a:p>
          <a:p>
            <a:pPr marL="914400" lvl="0" indent="-381000" algn="l" rtl="0">
              <a:lnSpc>
                <a:spcPct val="100000"/>
              </a:lnSpc>
              <a:spcBef>
                <a:spcPts val="0"/>
              </a:spcBef>
              <a:spcAft>
                <a:spcPts val="0"/>
              </a:spcAft>
              <a:buSzPts val="2400"/>
              <a:buAutoNum type="arabicPeriod"/>
            </a:pPr>
            <a:r>
              <a:rPr lang="en-US" sz="2400"/>
              <a:t>Identify patterns in data via visualization, statistical analysis, and data mining.</a:t>
            </a:r>
            <a:br>
              <a:rPr lang="en-US" sz="2400"/>
            </a:br>
            <a:endParaRPr sz="1000"/>
          </a:p>
          <a:p>
            <a:pPr marL="914400" lvl="0" indent="-381000" algn="l" rtl="0">
              <a:lnSpc>
                <a:spcPct val="100000"/>
              </a:lnSpc>
              <a:spcBef>
                <a:spcPts val="0"/>
              </a:spcBef>
              <a:spcAft>
                <a:spcPts val="0"/>
              </a:spcAft>
              <a:buSzPts val="2400"/>
              <a:buAutoNum type="arabicPeriod"/>
            </a:pPr>
            <a:r>
              <a:rPr lang="en-US" sz="2400"/>
              <a:t>Develop alternative strategies based on the data.</a:t>
            </a:r>
            <a:br>
              <a:rPr lang="en-US" sz="2400"/>
            </a:br>
            <a:endParaRPr sz="1000"/>
          </a:p>
          <a:p>
            <a:pPr marL="914400" lvl="0" indent="-381000" algn="l" rtl="0">
              <a:lnSpc>
                <a:spcPct val="100000"/>
              </a:lnSpc>
              <a:spcBef>
                <a:spcPts val="0"/>
              </a:spcBef>
              <a:spcAft>
                <a:spcPts val="0"/>
              </a:spcAft>
              <a:buSzPts val="2400"/>
              <a:buAutoNum type="arabicPeriod"/>
            </a:pPr>
            <a:r>
              <a:rPr lang="en-US" sz="2400"/>
              <a:t>Develop a plan of action to implement the business decisions derived from the analyses.</a:t>
            </a:r>
            <a:br>
              <a:rPr lang="en-US" sz="2400"/>
            </a:br>
            <a:endParaRPr sz="1000"/>
          </a:p>
          <a:p>
            <a:pPr marL="914400" lvl="0" indent="-381000" algn="l" rtl="0">
              <a:lnSpc>
                <a:spcPct val="100000"/>
              </a:lnSpc>
              <a:spcBef>
                <a:spcPts val="0"/>
              </a:spcBef>
              <a:spcAft>
                <a:spcPts val="0"/>
              </a:spcAft>
              <a:buSzPts val="2400"/>
              <a:buAutoNum type="arabicPeriod"/>
            </a:pPr>
            <a:r>
              <a:rPr lang="en-US" sz="2400"/>
              <a:t>Demonstrate communication skills regarding data and its analysis for relevant professionals in their organization.</a:t>
            </a:r>
            <a:br>
              <a:rPr lang="en-US" sz="2400"/>
            </a:br>
            <a:endParaRPr sz="1000"/>
          </a:p>
          <a:p>
            <a:pPr marL="914400" lvl="0" indent="-381000" algn="l" rtl="0">
              <a:lnSpc>
                <a:spcPct val="100000"/>
              </a:lnSpc>
              <a:spcBef>
                <a:spcPts val="0"/>
              </a:spcBef>
              <a:spcAft>
                <a:spcPts val="0"/>
              </a:spcAft>
              <a:buSzPts val="2400"/>
              <a:buAutoNum type="arabicPeriod"/>
            </a:pPr>
            <a:r>
              <a:rPr lang="en-US" sz="2400"/>
              <a:t>Synthesize the ethical dimensions of data science practice.</a:t>
            </a:r>
            <a:endParaRPr sz="2400"/>
          </a:p>
        </p:txBody>
      </p:sp>
      <p:sp>
        <p:nvSpPr>
          <p:cNvPr id="107" name="Google Shape;107;p12"/>
          <p:cNvSpPr txBox="1">
            <a:spLocks noGrp="1"/>
          </p:cNvSpPr>
          <p:nvPr>
            <p:ph type="body" idx="1"/>
          </p:nvPr>
        </p:nvSpPr>
        <p:spPr>
          <a:xfrm>
            <a:off x="1988976"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endParaRPr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59" name="Google Shape;359;p38"/>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60" name="Google Shape;360;p38"/>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Data Analysis</a:t>
            </a:r>
            <a:endParaRPr dirty="0"/>
          </a:p>
        </p:txBody>
      </p:sp>
      <p:sp>
        <p:nvSpPr>
          <p:cNvPr id="361" name="Google Shape;361;p38"/>
          <p:cNvSpPr txBox="1">
            <a:spLocks noGrp="1"/>
          </p:cNvSpPr>
          <p:nvPr>
            <p:ph type="body" idx="2"/>
          </p:nvPr>
        </p:nvSpPr>
        <p:spPr>
          <a:xfrm>
            <a:off x="457200" y="1756975"/>
            <a:ext cx="11277600" cy="405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3E3D3C"/>
              </a:buClr>
              <a:buSzPts val="3600"/>
              <a:buNone/>
            </a:pPr>
            <a:endParaRPr dirty="0"/>
          </a:p>
        </p:txBody>
      </p:sp>
      <p:sp>
        <p:nvSpPr>
          <p:cNvPr id="362" name="Google Shape;362;p38"/>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7EA4D765-588F-0921-2F43-98EA40EBE0E7}"/>
              </a:ext>
            </a:extLst>
          </p:cNvPr>
          <p:cNvPicPr>
            <a:picLocks noChangeAspect="1"/>
          </p:cNvPicPr>
          <p:nvPr/>
        </p:nvPicPr>
        <p:blipFill>
          <a:blip r:embed="rId3"/>
          <a:stretch>
            <a:fillRect/>
          </a:stretch>
        </p:blipFill>
        <p:spPr>
          <a:xfrm>
            <a:off x="4264495" y="1760466"/>
            <a:ext cx="7470306" cy="4049809"/>
          </a:xfrm>
          <a:prstGeom prst="rect">
            <a:avLst/>
          </a:prstGeom>
        </p:spPr>
      </p:pic>
      <p:pic>
        <p:nvPicPr>
          <p:cNvPr id="5" name="Picture 4">
            <a:extLst>
              <a:ext uri="{FF2B5EF4-FFF2-40B4-BE49-F238E27FC236}">
                <a16:creationId xmlns:a16="http://schemas.microsoft.com/office/drawing/2014/main" id="{76140F48-840F-9CED-0ADA-3DD529F68B18}"/>
              </a:ext>
            </a:extLst>
          </p:cNvPr>
          <p:cNvPicPr>
            <a:picLocks noChangeAspect="1"/>
          </p:cNvPicPr>
          <p:nvPr/>
        </p:nvPicPr>
        <p:blipFill>
          <a:blip r:embed="rId4"/>
          <a:stretch>
            <a:fillRect/>
          </a:stretch>
        </p:blipFill>
        <p:spPr>
          <a:xfrm>
            <a:off x="457200" y="1756976"/>
            <a:ext cx="3807294" cy="4053300"/>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TFIDF and Logistic Regression</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rgbClr val="3E3D3C"/>
              </a:buClr>
              <a:buSzPts val="3600"/>
              <a:buNone/>
            </a:pPr>
            <a:r>
              <a:rPr lang="en-US" sz="2200" dirty="0"/>
              <a:t>TFIDF is a widely used technique in natural language processing for text analysis and</a:t>
            </a:r>
          </a:p>
          <a:p>
            <a:pPr marL="0" lvl="0" indent="0" algn="just" rtl="0">
              <a:lnSpc>
                <a:spcPct val="90000"/>
              </a:lnSpc>
              <a:spcBef>
                <a:spcPts val="1000"/>
              </a:spcBef>
              <a:spcAft>
                <a:spcPts val="0"/>
              </a:spcAft>
              <a:buClr>
                <a:srgbClr val="3E3D3C"/>
              </a:buClr>
              <a:buSzPts val="3600"/>
              <a:buNone/>
            </a:pPr>
            <a:r>
              <a:rPr lang="en-US" sz="2200" dirty="0"/>
              <a:t>information retrieval. The model aims to assign a weight to each term in a document</a:t>
            </a:r>
          </a:p>
          <a:p>
            <a:pPr marL="0" lvl="0" indent="0" algn="just" rtl="0">
              <a:lnSpc>
                <a:spcPct val="90000"/>
              </a:lnSpc>
              <a:spcBef>
                <a:spcPts val="1000"/>
              </a:spcBef>
              <a:spcAft>
                <a:spcPts val="0"/>
              </a:spcAft>
              <a:buClr>
                <a:srgbClr val="3E3D3C"/>
              </a:buClr>
              <a:buSzPts val="3600"/>
              <a:buNone/>
            </a:pPr>
            <a:r>
              <a:rPr lang="en-US" sz="2200" dirty="0"/>
              <a:t>based on its frequency and rarity in the entire corpus.</a:t>
            </a:r>
          </a:p>
          <a:p>
            <a:pPr marL="0" lvl="0" indent="0" algn="just" rtl="0">
              <a:lnSpc>
                <a:spcPct val="90000"/>
              </a:lnSpc>
              <a:spcBef>
                <a:spcPts val="1000"/>
              </a:spcBef>
              <a:spcAft>
                <a:spcPts val="0"/>
              </a:spcAft>
              <a:buClr>
                <a:srgbClr val="3E3D3C"/>
              </a:buClr>
              <a:buSzPts val="3600"/>
              <a:buNone/>
            </a:pPr>
            <a:r>
              <a:rPr lang="en-US" sz="2200" dirty="0"/>
              <a:t>TFIDF assigns weights to a token in such a way that the most frequent words are</a:t>
            </a:r>
          </a:p>
          <a:p>
            <a:pPr marL="0" lvl="0" indent="0" algn="just" rtl="0">
              <a:lnSpc>
                <a:spcPct val="90000"/>
              </a:lnSpc>
              <a:spcBef>
                <a:spcPts val="1000"/>
              </a:spcBef>
              <a:spcAft>
                <a:spcPts val="0"/>
              </a:spcAft>
              <a:buClr>
                <a:srgbClr val="3E3D3C"/>
              </a:buClr>
              <a:buSzPts val="3600"/>
              <a:buNone/>
            </a:pPr>
            <a:r>
              <a:rPr lang="en-US" sz="2200" dirty="0"/>
              <a:t>weighed less as compared to rare words. Most frequent words are ‘</a:t>
            </a:r>
            <a:r>
              <a:rPr lang="en-US" sz="2200" dirty="0" err="1"/>
              <a:t>the’,’is’,’a</a:t>
            </a:r>
            <a:r>
              <a:rPr lang="en-US" sz="2200" dirty="0"/>
              <a:t>’ called</a:t>
            </a:r>
          </a:p>
          <a:p>
            <a:pPr marL="0" lvl="0" indent="0" algn="just" rtl="0">
              <a:lnSpc>
                <a:spcPct val="90000"/>
              </a:lnSpc>
              <a:spcBef>
                <a:spcPts val="1000"/>
              </a:spcBef>
              <a:spcAft>
                <a:spcPts val="0"/>
              </a:spcAft>
              <a:buClr>
                <a:srgbClr val="3E3D3C"/>
              </a:buClr>
              <a:buSzPts val="3600"/>
              <a:buNone/>
            </a:pPr>
            <a:r>
              <a:rPr lang="en-US" sz="2200" dirty="0"/>
              <a:t>stop words.</a:t>
            </a:r>
          </a:p>
          <a:p>
            <a:pPr marL="0" lvl="0" indent="0" algn="just" rtl="0">
              <a:lnSpc>
                <a:spcPct val="90000"/>
              </a:lnSpc>
              <a:spcBef>
                <a:spcPts val="1000"/>
              </a:spcBef>
              <a:spcAft>
                <a:spcPts val="0"/>
              </a:spcAft>
              <a:buClr>
                <a:srgbClr val="3E3D3C"/>
              </a:buClr>
              <a:buSzPts val="3600"/>
              <a:buNone/>
            </a:pPr>
            <a:br>
              <a:rPr lang="en-US" sz="2200" dirty="0"/>
            </a:br>
            <a:r>
              <a:rPr lang="en-US" sz="2200" dirty="0"/>
              <a:t>Logistic Regression is a classification algorithm that uses sigmoid functions which caps</a:t>
            </a:r>
          </a:p>
          <a:p>
            <a:pPr marL="0" lvl="0" indent="0" algn="just" rtl="0">
              <a:lnSpc>
                <a:spcPct val="90000"/>
              </a:lnSpc>
              <a:spcBef>
                <a:spcPts val="1000"/>
              </a:spcBef>
              <a:spcAft>
                <a:spcPts val="0"/>
              </a:spcAft>
              <a:buClr>
                <a:srgbClr val="3E3D3C"/>
              </a:buClr>
              <a:buSzPts val="3600"/>
              <a:buNone/>
            </a:pPr>
            <a:r>
              <a:rPr lang="en-US" sz="2200" dirty="0"/>
              <a:t>the value between 0 and 1. In our model we have used </a:t>
            </a:r>
            <a:r>
              <a:rPr lang="en-US" sz="2200" dirty="0" err="1"/>
              <a:t>TFIDF+Logistic</a:t>
            </a:r>
            <a:r>
              <a:rPr lang="en-US" sz="2200" dirty="0"/>
              <a:t> Regression to</a:t>
            </a:r>
          </a:p>
          <a:p>
            <a:pPr marL="0" lvl="0" indent="0" algn="just" rtl="0">
              <a:lnSpc>
                <a:spcPct val="90000"/>
              </a:lnSpc>
              <a:spcBef>
                <a:spcPts val="1000"/>
              </a:spcBef>
              <a:spcAft>
                <a:spcPts val="0"/>
              </a:spcAft>
              <a:buClr>
                <a:srgbClr val="3E3D3C"/>
              </a:buClr>
              <a:buSzPts val="3600"/>
              <a:buNone/>
            </a:pPr>
            <a:r>
              <a:rPr lang="en-US" sz="2200" dirty="0"/>
              <a:t>predict whether a given question is Sincere or Not.</a:t>
            </a: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TFIDF and Logistic Regression</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Bidirectional Long Short Term Memory is a type of RNN which can be used for Sequence-to-Sequence tasks.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Advantage of Using Bi-LSTM over LSTM is that it considers previous as well as future tokens which makes the model more accurate.</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We have used embedding dim as 64 with </a:t>
            </a:r>
            <a:r>
              <a:rPr lang="en-US" sz="1800" b="0" i="0" dirty="0" err="1">
                <a:solidFill>
                  <a:srgbClr val="000000"/>
                </a:solidFill>
                <a:effectLst/>
                <a:latin typeface="ArialMT"/>
              </a:rPr>
              <a:t>vocab_length</a:t>
            </a:r>
            <a:r>
              <a:rPr lang="en-US" sz="1800" b="0" i="0" dirty="0">
                <a:solidFill>
                  <a:srgbClr val="000000"/>
                </a:solidFill>
                <a:effectLst/>
                <a:latin typeface="ArialMT"/>
              </a:rPr>
              <a:t> the same as above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Additionally we have used Bi-LSTM of 256 units followed by a Dense layer of 32 units.</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This resulted in a f1-score of 71% which was more than Logistic Regression.</a:t>
            </a:r>
            <a:r>
              <a:rPr lang="en-US" sz="1200" dirty="0"/>
              <a:t> </a:t>
            </a:r>
            <a:br>
              <a:rPr lang="en-US" sz="1200" dirty="0"/>
            </a:b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7" name="Picture 6">
            <a:extLst>
              <a:ext uri="{FF2B5EF4-FFF2-40B4-BE49-F238E27FC236}">
                <a16:creationId xmlns:a16="http://schemas.microsoft.com/office/drawing/2014/main" id="{3028D2FF-30FB-3BBF-C344-91CB7B83B1EA}"/>
              </a:ext>
            </a:extLst>
          </p:cNvPr>
          <p:cNvPicPr>
            <a:picLocks noChangeAspect="1"/>
          </p:cNvPicPr>
          <p:nvPr/>
        </p:nvPicPr>
        <p:blipFill>
          <a:blip r:embed="rId3"/>
          <a:stretch>
            <a:fillRect/>
          </a:stretch>
        </p:blipFill>
        <p:spPr>
          <a:xfrm>
            <a:off x="4622495" y="3834581"/>
            <a:ext cx="7569505" cy="2388344"/>
          </a:xfrm>
          <a:prstGeom prst="rect">
            <a:avLst/>
          </a:prstGeom>
        </p:spPr>
      </p:pic>
    </p:spTree>
    <p:extLst>
      <p:ext uri="{BB962C8B-B14F-4D97-AF65-F5344CB8AC3E}">
        <p14:creationId xmlns:p14="http://schemas.microsoft.com/office/powerpoint/2010/main" val="1632945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69" name="Google Shape;369;p39"/>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70" name="Google Shape;370;p39"/>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dirty="0"/>
              <a:t>BERT</a:t>
            </a:r>
            <a:endParaRPr dirty="0"/>
          </a:p>
        </p:txBody>
      </p:sp>
      <p:sp>
        <p:nvSpPr>
          <p:cNvPr id="371" name="Google Shape;371;p39"/>
          <p:cNvSpPr txBox="1">
            <a:spLocks noGrp="1"/>
          </p:cNvSpPr>
          <p:nvPr>
            <p:ph type="body" idx="2"/>
          </p:nvPr>
        </p:nvSpPr>
        <p:spPr>
          <a:xfrm>
            <a:off x="457200" y="1425677"/>
            <a:ext cx="11277600" cy="4464723"/>
          </a:xfrm>
          <a:prstGeom prst="rect">
            <a:avLst/>
          </a:prstGeom>
          <a:noFill/>
          <a:ln>
            <a:noFill/>
          </a:ln>
        </p:spPr>
        <p:txBody>
          <a:bodyPr spcFirstLastPara="1" wrap="square" lIns="91425" tIns="45700" rIns="91425" bIns="45700" anchor="t" anchorCtr="0">
            <a:noAutofit/>
          </a:bodyPr>
          <a:lstStyle/>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BERT is a Transformers based model that is trained on two tasks mainly Mask prediction and Next sentence Prediction. </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It was trained on billions of Data and can be fine tuned according to the required application.</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Here we have imported a pre-trained BERT model and tokenizer from Hugging </a:t>
            </a:r>
            <a:r>
              <a:rPr lang="en-US" sz="1800" b="0" i="0" dirty="0" err="1">
                <a:solidFill>
                  <a:srgbClr val="000000"/>
                </a:solidFill>
                <a:effectLst/>
                <a:latin typeface="ArialMT"/>
              </a:rPr>
              <a:t>FaceTransformers</a:t>
            </a:r>
            <a:r>
              <a:rPr lang="en-US" sz="1800" b="0" i="0" dirty="0">
                <a:solidFill>
                  <a:srgbClr val="000000"/>
                </a:solidFill>
                <a:effectLst/>
                <a:latin typeface="ArialMT"/>
              </a:rPr>
              <a:t>.</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We have reduced the data from 1.3 M rows to 100K rows with class 0 and 1 in proportion 90% and 10% respectively. Due to limitations in Computing resources and memory.</a:t>
            </a:r>
          </a:p>
          <a:p>
            <a:pPr marL="285750" lvl="0" indent="-285750" rtl="0">
              <a:lnSpc>
                <a:spcPct val="90000"/>
              </a:lnSpc>
              <a:spcBef>
                <a:spcPts val="1000"/>
              </a:spcBef>
              <a:spcAft>
                <a:spcPts val="0"/>
              </a:spcAft>
              <a:buClr>
                <a:srgbClr val="3E3D3C"/>
              </a:buClr>
              <a:buSzPts val="3600"/>
              <a:buFont typeface="Arial" panose="020B0604020202020204" pitchFamily="34" charset="0"/>
              <a:buChar char="•"/>
            </a:pPr>
            <a:r>
              <a:rPr lang="en-US" sz="1800" b="0" i="0" dirty="0">
                <a:solidFill>
                  <a:srgbClr val="000000"/>
                </a:solidFill>
                <a:effectLst/>
                <a:latin typeface="ArialMT"/>
              </a:rPr>
              <a:t>Here we have tokenized the sentences with length 50 . It returns </a:t>
            </a:r>
            <a:r>
              <a:rPr lang="en-US" sz="1800" b="0" i="0" dirty="0" err="1">
                <a:solidFill>
                  <a:srgbClr val="000000"/>
                </a:solidFill>
                <a:effectLst/>
                <a:latin typeface="ArialMT"/>
              </a:rPr>
              <a:t>input_ids</a:t>
            </a:r>
            <a:r>
              <a:rPr lang="en-US" sz="1800" b="0" i="0" dirty="0">
                <a:solidFill>
                  <a:srgbClr val="000000"/>
                </a:solidFill>
                <a:effectLst/>
                <a:latin typeface="ArialMT"/>
              </a:rPr>
              <a:t> and </a:t>
            </a:r>
            <a:r>
              <a:rPr lang="en-US" sz="1800" b="0" i="0" dirty="0" err="1">
                <a:solidFill>
                  <a:srgbClr val="000000"/>
                </a:solidFill>
                <a:effectLst/>
                <a:latin typeface="ArialMT"/>
              </a:rPr>
              <a:t>attention_mask</a:t>
            </a:r>
            <a:r>
              <a:rPr lang="en-US" sz="1800" b="0" i="0" dirty="0">
                <a:solidFill>
                  <a:srgbClr val="000000"/>
                </a:solidFill>
                <a:effectLst/>
                <a:latin typeface="ArialMT"/>
              </a:rPr>
              <a:t> id</a:t>
            </a:r>
            <a:r>
              <a:rPr lang="en-US" sz="1050" dirty="0"/>
              <a:t> </a:t>
            </a:r>
            <a:br>
              <a:rPr lang="en-US" sz="1050" dirty="0"/>
            </a:br>
            <a:br>
              <a:rPr lang="en-US" sz="1200" dirty="0"/>
            </a:br>
            <a:endParaRPr sz="2200" dirty="0"/>
          </a:p>
        </p:txBody>
      </p:sp>
      <p:sp>
        <p:nvSpPr>
          <p:cNvPr id="372" name="Google Shape;372;p39"/>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dirty="0"/>
          </a:p>
        </p:txBody>
      </p:sp>
      <p:pic>
        <p:nvPicPr>
          <p:cNvPr id="3" name="Picture 2">
            <a:extLst>
              <a:ext uri="{FF2B5EF4-FFF2-40B4-BE49-F238E27FC236}">
                <a16:creationId xmlns:a16="http://schemas.microsoft.com/office/drawing/2014/main" id="{6282FD5D-43C7-5FC3-A05F-569AC0BCE5A4}"/>
              </a:ext>
            </a:extLst>
          </p:cNvPr>
          <p:cNvPicPr>
            <a:picLocks noChangeAspect="1"/>
          </p:cNvPicPr>
          <p:nvPr/>
        </p:nvPicPr>
        <p:blipFill>
          <a:blip r:embed="rId3"/>
          <a:stretch>
            <a:fillRect/>
          </a:stretch>
        </p:blipFill>
        <p:spPr>
          <a:xfrm>
            <a:off x="3274143" y="3788072"/>
            <a:ext cx="8917858" cy="2324301"/>
          </a:xfrm>
          <a:prstGeom prst="rect">
            <a:avLst/>
          </a:prstGeom>
        </p:spPr>
      </p:pic>
    </p:spTree>
    <p:extLst>
      <p:ext uri="{BB962C8B-B14F-4D97-AF65-F5344CB8AC3E}">
        <p14:creationId xmlns:p14="http://schemas.microsoft.com/office/powerpoint/2010/main" val="4608713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80" name="Google Shape;380;p40"/>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sz="3600" dirty="0"/>
              <a:t>IST 664 Natural Language Processing</a:t>
            </a:r>
            <a:endParaRPr dirty="0"/>
          </a:p>
        </p:txBody>
      </p:sp>
      <p:sp>
        <p:nvSpPr>
          <p:cNvPr id="381" name="Google Shape;381;p40"/>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Reflection</a:t>
            </a:r>
            <a:endParaRPr/>
          </a:p>
        </p:txBody>
      </p:sp>
      <p:sp>
        <p:nvSpPr>
          <p:cNvPr id="382" name="Google Shape;382;p40"/>
          <p:cNvSpPr txBox="1">
            <a:spLocks noGrp="1"/>
          </p:cNvSpPr>
          <p:nvPr>
            <p:ph type="body" idx="2"/>
          </p:nvPr>
        </p:nvSpPr>
        <p:spPr>
          <a:xfrm>
            <a:off x="403550" y="1762349"/>
            <a:ext cx="11409300" cy="4235327"/>
          </a:xfrm>
          <a:prstGeom prst="rect">
            <a:avLst/>
          </a:prstGeom>
          <a:noFill/>
          <a:ln>
            <a:noFill/>
          </a:ln>
        </p:spPr>
        <p:txBody>
          <a:bodyPr spcFirstLastPara="1" wrap="square" lIns="91425" tIns="45700" rIns="91425" bIns="45700" anchor="t" anchorCtr="0">
            <a:noAutofit/>
          </a:bodyPr>
          <a:lstStyle/>
          <a:p>
            <a:pPr marL="76200" lvl="0" indent="0" algn="l" rtl="0">
              <a:spcBef>
                <a:spcPts val="0"/>
              </a:spcBef>
              <a:spcAft>
                <a:spcPts val="0"/>
              </a:spcAft>
              <a:buSzPts val="2400"/>
            </a:pPr>
            <a:br>
              <a:rPr lang="en-US" sz="2400" dirty="0"/>
            </a:br>
            <a:endParaRPr sz="1000" dirty="0"/>
          </a:p>
          <a:p>
            <a:pPr marL="457200" lvl="0" indent="-381000" algn="l" rtl="0">
              <a:spcBef>
                <a:spcPts val="0"/>
              </a:spcBef>
              <a:spcAft>
                <a:spcPts val="0"/>
              </a:spcAft>
              <a:buSzPts val="2400"/>
              <a:buChar char="●"/>
            </a:pPr>
            <a:r>
              <a:rPr lang="en-US" sz="2400" dirty="0"/>
              <a:t>This project not only enhanced my technical skills in Python and NLP but also highlighted the potential of NLP in moderating online content and fostering healthier digital spaces. </a:t>
            </a:r>
            <a:br>
              <a:rPr lang="en-US" sz="2400" dirty="0"/>
            </a:br>
            <a:endParaRPr sz="1000" dirty="0"/>
          </a:p>
          <a:p>
            <a:pPr marL="457200" lvl="0" indent="-381000" algn="l" rtl="0">
              <a:spcBef>
                <a:spcPts val="0"/>
              </a:spcBef>
              <a:spcAft>
                <a:spcPts val="0"/>
              </a:spcAft>
              <a:buSzPts val="2400"/>
              <a:buChar char="●"/>
            </a:pPr>
            <a:r>
              <a:rPr lang="en-US" sz="2400" dirty="0"/>
              <a:t>The "Quora Sincere and Insincere Questions Filtering" project was a significant milestone in my academic and professional journey, marking my transition into an NLP enthusiast</a:t>
            </a:r>
            <a:br>
              <a:rPr lang="en-US" sz="2400" dirty="0"/>
            </a:br>
            <a:endParaRPr sz="1000" dirty="0"/>
          </a:p>
          <a:p>
            <a:pPr marL="457200" lvl="0" indent="-381000" algn="l" rtl="0">
              <a:spcBef>
                <a:spcPts val="0"/>
              </a:spcBef>
              <a:spcAft>
                <a:spcPts val="0"/>
              </a:spcAft>
              <a:buSzPts val="2400"/>
              <a:buChar char="●"/>
            </a:pPr>
            <a:r>
              <a:rPr lang="en-US" sz="2400" dirty="0"/>
              <a:t>It underscored the transformative potential of NLP in addressing real-world challenges and reinforced my commitment to pursuing excellence in this dynamic field of study.</a:t>
            </a:r>
            <a:endParaRPr dirty="0"/>
          </a:p>
        </p:txBody>
      </p:sp>
      <p:sp>
        <p:nvSpPr>
          <p:cNvPr id="383" name="Google Shape;383;p40"/>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rPr>
              <a:t>https://github.com/chinmay002/MSADS_Portfolio/tree/main/IST%20664%20Natural%20Language%20Processing</a:t>
            </a:r>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90" name="Google Shape;390;p41"/>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Learning Objectives</a:t>
            </a:r>
            <a:endParaRPr dirty="0"/>
          </a:p>
        </p:txBody>
      </p:sp>
      <p:sp>
        <p:nvSpPr>
          <p:cNvPr id="391" name="Google Shape;391;p41"/>
          <p:cNvSpPr txBox="1">
            <a:spLocks noGrp="1"/>
          </p:cNvSpPr>
          <p:nvPr>
            <p:ph type="body" idx="2"/>
          </p:nvPr>
        </p:nvSpPr>
        <p:spPr>
          <a:xfrm>
            <a:off x="122275" y="1101212"/>
            <a:ext cx="11971800" cy="5063613"/>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659: Database Administration - Logistic Supply Database </a:t>
            </a:r>
            <a:r>
              <a:rPr lang="en-US" sz="2000" dirty="0">
                <a:solidFill>
                  <a:schemeClr val="tx1"/>
                </a:solidFill>
                <a:latin typeface="Trebuchet MS"/>
                <a:ea typeface="Trebuchet MS"/>
                <a:cs typeface="Trebuchet MS"/>
                <a:sym typeface="Trebuchet MS"/>
              </a:rPr>
              <a:t>:Gained comprehensive skills in database system design for supply chain management, including development of entity-relationship diagrams, data models, and SQL scripting to ensure efficient data integrity and stakeholder interaction</a:t>
            </a:r>
            <a:br>
              <a:rPr lang="en-US" sz="2000" dirty="0">
                <a:solidFill>
                  <a:schemeClr val="tx1"/>
                </a:solidFill>
                <a:latin typeface="Trebuchet MS"/>
                <a:ea typeface="Trebuchet MS"/>
                <a:cs typeface="Trebuchet MS"/>
                <a:sym typeface="Trebuchet MS"/>
              </a:rPr>
            </a:br>
            <a:endParaRPr lang="en-US" sz="2000" dirty="0">
              <a:solidFill>
                <a:schemeClr val="tx1"/>
              </a:solidFill>
              <a:latin typeface="Trebuchet MS"/>
              <a:ea typeface="Trebuchet MS"/>
              <a:cs typeface="Trebuchet MS"/>
              <a:sym typeface="Trebuchet MS"/>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687: Introduction to Data Science - Healthcare Cost Prediction </a:t>
            </a:r>
            <a:r>
              <a:rPr lang="en-US" sz="2000" dirty="0">
                <a:solidFill>
                  <a:schemeClr val="tx1"/>
                </a:solidFill>
                <a:latin typeface="Trebuchet MS"/>
                <a:ea typeface="Trebuchet MS"/>
                <a:cs typeface="Trebuchet MS"/>
                <a:sym typeface="Trebuchet MS"/>
              </a:rPr>
              <a:t>: Enhanced understanding of data-driven healthcare analytics, using statistical tools and machine learning models in R to predict healthcare costs and identify key factors affecting healthcare expenditure.</a:t>
            </a:r>
            <a:endParaRPr lang="en-US" sz="2000" dirty="0">
              <a:solidFill>
                <a:schemeClr val="tx1"/>
              </a:solidFill>
            </a:endParaRPr>
          </a:p>
          <a:p>
            <a:pPr marL="88900" lvl="0" indent="0" algn="l" rtl="0">
              <a:lnSpc>
                <a:spcPct val="90000"/>
              </a:lnSpc>
              <a:spcBef>
                <a:spcPts val="0"/>
              </a:spcBef>
              <a:spcAft>
                <a:spcPts val="0"/>
              </a:spcAft>
              <a:buClr>
                <a:srgbClr val="434343"/>
              </a:buClr>
              <a:buSzPts val="2200"/>
            </a:pPr>
            <a:endParaRPr lang="en-US" sz="2000" dirty="0">
              <a:solidFill>
                <a:schemeClr val="tx1"/>
              </a:solidFill>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664: Natural Language Processing - Classification of Sincere and Insincere Questions on Quora </a:t>
            </a:r>
            <a:r>
              <a:rPr lang="en-US" sz="2000" dirty="0">
                <a:solidFill>
                  <a:schemeClr val="tx1"/>
                </a:solidFill>
                <a:latin typeface="Trebuchet MS"/>
                <a:ea typeface="Trebuchet MS"/>
                <a:cs typeface="Trebuchet MS"/>
                <a:sym typeface="Trebuchet MS"/>
              </a:rPr>
              <a:t>:Acquired proficiency in natural language processing to differentiate between sincere and insincere content on social media platforms, emphasizing the importance of ethical AI in moderating online interactions.</a:t>
            </a:r>
          </a:p>
          <a:p>
            <a:pPr marL="88900" lvl="0" indent="0" algn="l" rtl="0">
              <a:lnSpc>
                <a:spcPct val="90000"/>
              </a:lnSpc>
              <a:spcBef>
                <a:spcPts val="0"/>
              </a:spcBef>
              <a:spcAft>
                <a:spcPts val="0"/>
              </a:spcAft>
              <a:buClr>
                <a:srgbClr val="434343"/>
              </a:buClr>
              <a:buSzPts val="2200"/>
            </a:pPr>
            <a:endParaRPr lang="en-US" sz="2000" dirty="0">
              <a:solidFill>
                <a:schemeClr val="tx1"/>
              </a:solidFill>
              <a:latin typeface="Trebuchet MS"/>
              <a:ea typeface="Trebuchet MS"/>
              <a:cs typeface="Trebuchet MS"/>
              <a:sym typeface="Trebuchet MS"/>
            </a:endParaRPr>
          </a:p>
          <a:p>
            <a:pPr marL="457200" lvl="0" indent="-368300" algn="l" rtl="0">
              <a:lnSpc>
                <a:spcPct val="90000"/>
              </a:lnSpc>
              <a:spcBef>
                <a:spcPts val="0"/>
              </a:spcBef>
              <a:spcAft>
                <a:spcPts val="0"/>
              </a:spcAft>
              <a:buClr>
                <a:srgbClr val="434343"/>
              </a:buClr>
              <a:buSzPts val="2200"/>
              <a:buChar char="●"/>
            </a:pPr>
            <a:r>
              <a:rPr lang="en-US" sz="2000" b="1" dirty="0">
                <a:solidFill>
                  <a:schemeClr val="tx1"/>
                </a:solidFill>
                <a:latin typeface="Trebuchet MS"/>
                <a:ea typeface="Trebuchet MS"/>
                <a:cs typeface="Trebuchet MS"/>
                <a:sym typeface="Trebuchet MS"/>
              </a:rPr>
              <a:t>IST 736: Text Mining - Insights from Cancer-Related Discussions on Reddit </a:t>
            </a:r>
            <a:r>
              <a:rPr lang="en-US" sz="2000" dirty="0">
                <a:solidFill>
                  <a:schemeClr val="tx1"/>
                </a:solidFill>
                <a:latin typeface="Trebuchet MS"/>
                <a:ea typeface="Trebuchet MS"/>
                <a:cs typeface="Trebuchet MS"/>
                <a:sym typeface="Trebuchet MS"/>
              </a:rPr>
              <a:t>: Applied text mining techniques to extract meaningful insights from online health discussions, focusing on emotion classification and topic modeling to support healthcare providers and patients</a:t>
            </a:r>
          </a:p>
        </p:txBody>
      </p:sp>
      <p:sp>
        <p:nvSpPr>
          <p:cNvPr id="392" name="Google Shape;392;p41"/>
          <p:cNvSpPr txBox="1">
            <a:spLocks noGrp="1"/>
          </p:cNvSpPr>
          <p:nvPr>
            <p:ph type="body" idx="3"/>
          </p:nvPr>
        </p:nvSpPr>
        <p:spPr>
          <a:xfrm>
            <a:off x="1988975"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3"/>
              </a:rPr>
              <a:t>https://github.com/chinmay002/MSADS_Portfolio</a:t>
            </a:r>
            <a:r>
              <a:rPr lang="en-US" dirty="0"/>
              <a:t> </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17" name="Google Shape;417;p4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Conclusion</a:t>
            </a:r>
            <a:endParaRPr/>
          </a:p>
        </p:txBody>
      </p:sp>
      <p:sp>
        <p:nvSpPr>
          <p:cNvPr id="418" name="Google Shape;418;p44"/>
          <p:cNvSpPr txBox="1">
            <a:spLocks noGrp="1"/>
          </p:cNvSpPr>
          <p:nvPr>
            <p:ph type="body" idx="2"/>
          </p:nvPr>
        </p:nvSpPr>
        <p:spPr>
          <a:xfrm>
            <a:off x="61150" y="1277450"/>
            <a:ext cx="11996100" cy="4532700"/>
          </a:xfrm>
          <a:prstGeom prst="rect">
            <a:avLst/>
          </a:prstGeom>
          <a:noFill/>
          <a:ln>
            <a:noFill/>
          </a:ln>
        </p:spPr>
        <p:txBody>
          <a:bodyPr spcFirstLastPara="1" wrap="square" lIns="91425" tIns="45700" rIns="91425" bIns="45700" anchor="t" anchorCtr="0">
            <a:noAutofit/>
          </a:bodyPr>
          <a:lstStyle/>
          <a:p>
            <a:pPr marL="457200" lvl="0" indent="-368300" algn="l" rtl="0">
              <a:lnSpc>
                <a:spcPct val="90000"/>
              </a:lnSpc>
              <a:spcBef>
                <a:spcPts val="1000"/>
              </a:spcBef>
              <a:spcAft>
                <a:spcPts val="0"/>
              </a:spcAft>
              <a:buClr>
                <a:srgbClr val="434343"/>
              </a:buClr>
              <a:buSzPts val="2200"/>
              <a:buChar char="●"/>
            </a:pPr>
            <a:r>
              <a:rPr lang="en-US" sz="2200" dirty="0">
                <a:solidFill>
                  <a:srgbClr val="434343"/>
                </a:solidFill>
              </a:rPr>
              <a:t>Syracuse University’s School of Information Studies provides students the opportunity to synthesize the collection, management, and analysis of data, as well as the delivery of actionable insights using various data science techniques.</a:t>
            </a:r>
            <a:br>
              <a:rPr lang="en-US" sz="2200" dirty="0">
                <a:solidFill>
                  <a:srgbClr val="434343"/>
                </a:solidFill>
              </a:rPr>
            </a:br>
            <a:endParaRPr sz="1000" dirty="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dirty="0">
                <a:solidFill>
                  <a:srgbClr val="434343"/>
                </a:solidFill>
              </a:rPr>
              <a:t>Skills learned in the program have developed a multifaceted approach to solving structured and unstructured data problems with increasing complexity.</a:t>
            </a:r>
            <a:br>
              <a:rPr lang="en-US" sz="2200" dirty="0">
                <a:solidFill>
                  <a:srgbClr val="434343"/>
                </a:solidFill>
              </a:rPr>
            </a:br>
            <a:endParaRPr sz="1000" dirty="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dirty="0">
                <a:solidFill>
                  <a:srgbClr val="434343"/>
                </a:solidFill>
              </a:rPr>
              <a:t>It has cultivated strategies which improve organizational efficiency.</a:t>
            </a:r>
            <a:br>
              <a:rPr lang="en-US" sz="2200" dirty="0">
                <a:solidFill>
                  <a:srgbClr val="434343"/>
                </a:solidFill>
              </a:rPr>
            </a:br>
            <a:endParaRPr sz="1000" dirty="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a:solidFill>
                  <a:srgbClr val="434343"/>
                </a:solidFill>
              </a:rPr>
              <a:t>The program has fostered a practice of transparency, reproducibility, and ethical data management which promotes integrity within an organization’s analytics team.</a:t>
            </a:r>
            <a:br>
              <a:rPr lang="en-US" sz="2200">
                <a:solidFill>
                  <a:srgbClr val="434343"/>
                </a:solidFill>
              </a:rPr>
            </a:br>
            <a:endParaRPr sz="1000">
              <a:solidFill>
                <a:srgbClr val="434343"/>
              </a:solidFill>
            </a:endParaRPr>
          </a:p>
          <a:p>
            <a:pPr marL="457200" lvl="0" indent="-368300" algn="l" rtl="0">
              <a:lnSpc>
                <a:spcPct val="90000"/>
              </a:lnSpc>
              <a:spcBef>
                <a:spcPts val="0"/>
              </a:spcBef>
              <a:spcAft>
                <a:spcPts val="0"/>
              </a:spcAft>
              <a:buClr>
                <a:srgbClr val="434343"/>
              </a:buClr>
              <a:buSzPts val="2200"/>
              <a:buChar char="●"/>
            </a:pPr>
            <a:r>
              <a:rPr lang="en-US" sz="2200" dirty="0">
                <a:solidFill>
                  <a:srgbClr val="434343"/>
                </a:solidFill>
              </a:rPr>
              <a:t>Using the skills learned in the Applied Data Science program, data scientists are equipped with the ability to tackle a wide range of problems and the resources to explain observations to a variety of stakeholders and business professionals.</a:t>
            </a:r>
            <a:endParaRPr sz="2200" dirty="0">
              <a:solidFill>
                <a:srgbClr val="434343"/>
              </a:solidFill>
            </a:endParaRPr>
          </a:p>
        </p:txBody>
      </p:sp>
      <p:sp>
        <p:nvSpPr>
          <p:cNvPr id="419" name="Google Shape;419;p44"/>
          <p:cNvSpPr txBox="1">
            <a:spLocks noGrp="1"/>
          </p:cNvSpPr>
          <p:nvPr>
            <p:ph type="body" idx="3"/>
          </p:nvPr>
        </p:nvSpPr>
        <p:spPr>
          <a:xfrm>
            <a:off x="1988976"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3"/>
              </a:rPr>
              <a:t>https://github.com/chinmay002/MSADS_Portfolio</a:t>
            </a:r>
            <a:r>
              <a:rPr lang="en-US" dirty="0"/>
              <a:t> </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5"/>
          <p:cNvSpPr txBox="1">
            <a:spLocks noGrp="1"/>
          </p:cNvSpPr>
          <p:nvPr>
            <p:ph type="sldNum" idx="12"/>
          </p:nvPr>
        </p:nvSpPr>
        <p:spPr>
          <a:xfrm>
            <a:off x="10896018" y="6325460"/>
            <a:ext cx="83878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426" name="Google Shape;426;p45"/>
          <p:cNvSpPr txBox="1">
            <a:spLocks noGrp="1"/>
          </p:cNvSpPr>
          <p:nvPr>
            <p:ph type="title"/>
          </p:nvPr>
        </p:nvSpPr>
        <p:spPr>
          <a:xfrm>
            <a:off x="8645300" y="914400"/>
            <a:ext cx="3546600" cy="1120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r>
              <a:rPr lang="en-US"/>
              <a:t>Thank You!</a:t>
            </a: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a:p>
          <a:p>
            <a:pPr marL="0" lvl="0" indent="0" algn="ctr" rtl="0">
              <a:lnSpc>
                <a:spcPct val="100000"/>
              </a:lnSpc>
              <a:spcBef>
                <a:spcPts val="0"/>
              </a:spcBef>
              <a:spcAft>
                <a:spcPts val="0"/>
              </a:spcAft>
              <a:buClr>
                <a:schemeClr val="lt1"/>
              </a:buClr>
              <a:buSzPts val="2400"/>
              <a:buFont typeface="Georgia"/>
              <a:buNone/>
            </a:pPr>
            <a:endParaRPr sz="1200"/>
          </a:p>
          <a:p>
            <a:pPr marL="0" lvl="0" indent="0" algn="ctr" rtl="0">
              <a:lnSpc>
                <a:spcPct val="100000"/>
              </a:lnSpc>
              <a:spcBef>
                <a:spcPts val="0"/>
              </a:spcBef>
              <a:spcAft>
                <a:spcPts val="0"/>
              </a:spcAft>
              <a:buClr>
                <a:schemeClr val="lt1"/>
              </a:buClr>
              <a:buSzPts val="2400"/>
              <a:buFont typeface="Georgia"/>
              <a:buNone/>
            </a:pPr>
            <a:r>
              <a:rPr lang="en-US" sz="1000"/>
              <a:t>Template Retrieved from:</a:t>
            </a:r>
            <a:endParaRPr sz="1000"/>
          </a:p>
          <a:p>
            <a:pPr marL="0" lvl="0" indent="0" algn="ctr" rtl="0">
              <a:lnSpc>
                <a:spcPct val="100000"/>
              </a:lnSpc>
              <a:spcBef>
                <a:spcPts val="0"/>
              </a:spcBef>
              <a:spcAft>
                <a:spcPts val="0"/>
              </a:spcAft>
              <a:buClr>
                <a:schemeClr val="lt1"/>
              </a:buClr>
              <a:buSzPts val="2400"/>
              <a:buFont typeface="Georgia"/>
              <a:buNone/>
            </a:pPr>
            <a:r>
              <a:rPr lang="en-US" sz="600" u="sng">
                <a:solidFill>
                  <a:schemeClr val="hlink"/>
                </a:solidFill>
                <a:hlinkClick r:id="rId3"/>
              </a:rPr>
              <a:t>https://www.syracuse.edu/about/brand/visual-identity/powerpoint-templates/</a:t>
            </a:r>
            <a:r>
              <a:rPr lang="en-US" sz="600"/>
              <a:t> </a:t>
            </a:r>
            <a:endParaRPr sz="600"/>
          </a:p>
        </p:txBody>
      </p:sp>
      <p:pic>
        <p:nvPicPr>
          <p:cNvPr id="427" name="Google Shape;427;p45" descr="Wide-angle phot of the interior of Carnegie Library on the Syracuse University campus. Bird’s eye view of students studying at many different tables."/>
          <p:cNvPicPr preferRelativeResize="0">
            <a:picLocks noGrp="1"/>
          </p:cNvPicPr>
          <p:nvPr>
            <p:ph type="pic" idx="2"/>
          </p:nvPr>
        </p:nvPicPr>
        <p:blipFill rotWithShape="1">
          <a:blip r:embed="rId4">
            <a:alphaModFix/>
          </a:blip>
          <a:srcRect t="24" b="24"/>
          <a:stretch/>
        </p:blipFill>
        <p:spPr>
          <a:xfrm>
            <a:off x="1" y="0"/>
            <a:ext cx="8645302" cy="6196914"/>
          </a:xfrm>
          <a:prstGeom prst="rect">
            <a:avLst/>
          </a:prstGeom>
          <a:noFill/>
          <a:ln>
            <a:noFill/>
          </a:ln>
        </p:spPr>
      </p:pic>
      <p:sp>
        <p:nvSpPr>
          <p:cNvPr id="428" name="Google Shape;428;p45"/>
          <p:cNvSpPr txBox="1">
            <a:spLocks noGrp="1"/>
          </p:cNvSpPr>
          <p:nvPr>
            <p:ph type="body" idx="3"/>
          </p:nvPr>
        </p:nvSpPr>
        <p:spPr>
          <a:xfrm>
            <a:off x="1988975" y="6334350"/>
            <a:ext cx="9567000" cy="359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5"/>
              </a:rPr>
              <a:t>https://github.com/chinmay002/MSADS_Portfolio</a:t>
            </a:r>
            <a:r>
              <a:rPr lang="en-US" dirty="0"/>
              <a:t> </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6"/>
          <p:cNvSpPr txBox="1">
            <a:spLocks noGrp="1"/>
          </p:cNvSpPr>
          <p:nvPr>
            <p:ph type="sldNum" idx="12"/>
          </p:nvPr>
        </p:nvSpPr>
        <p:spPr>
          <a:xfrm>
            <a:off x="10896018" y="6325460"/>
            <a:ext cx="8388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435" name="Google Shape;435;p4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References</a:t>
            </a:r>
            <a:endParaRPr/>
          </a:p>
        </p:txBody>
      </p:sp>
      <p:sp>
        <p:nvSpPr>
          <p:cNvPr id="436" name="Google Shape;436;p46"/>
          <p:cNvSpPr txBox="1">
            <a:spLocks noGrp="1"/>
          </p:cNvSpPr>
          <p:nvPr>
            <p:ph type="body" idx="2"/>
          </p:nvPr>
        </p:nvSpPr>
        <p:spPr>
          <a:xfrm>
            <a:off x="468925" y="1222875"/>
            <a:ext cx="11265900" cy="4696144"/>
          </a:xfrm>
          <a:prstGeom prst="rect">
            <a:avLst/>
          </a:prstGeom>
          <a:noFill/>
          <a:ln>
            <a:noFill/>
          </a:ln>
        </p:spPr>
        <p:txBody>
          <a:bodyPr spcFirstLastPara="1" wrap="square" lIns="91425" tIns="45700" rIns="91425" bIns="45700" anchor="t" anchorCtr="0">
            <a:noAutofit/>
          </a:bodyPr>
          <a:lstStyle/>
          <a:p>
            <a:pPr marL="342900" marR="0" lvl="0" indent="-342900" algn="just">
              <a:lnSpc>
                <a:spcPct val="15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rPr>
              <a:t>https://medium.com/analytics-vidhya/credit-card-fraud-detection-in-python-using-scikit-learn-f9046a030f50</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en-IN" sz="1800" dirty="0">
                <a:effectLst/>
                <a:latin typeface="Calibri" panose="020F0502020204030204" pitchFamily="34" charset="0"/>
                <a:ea typeface="Times New Roman" panose="02020603050405020304" pitchFamily="18" charset="0"/>
              </a:rPr>
              <a:t>https://github.com/jbofill10/C1_Transaction_Data</a:t>
            </a:r>
            <a:endParaRPr lang="en-IN"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3"/>
              </a:rPr>
              <a:t>https://dsproject-ist687-group3.shinyapps.io/ShinyApp_Group3_IST687/</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https://towardsdatascience.com/fine-tuning-bert-for-text-classification-54e7df642894#6ba6</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https://www.analyticsvidhya.com/blog/2019/09/demystifying-bert-groundbreaking-nlp-framework/?utm_source=blog&amp;utm_medium=comprehensive-guide-attention-mechanism-deep-learning</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https://towardsdatascience.com/multi-label-text-classification-using-bert-and-tensorflow-d2e88d8f488d</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https://arxiv.org/pdf/1810.04805.pdf</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https://pytorch.org/hub/huggingface_pytorch-transformers/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IN" sz="1800" kern="100" dirty="0">
                <a:effectLst/>
                <a:latin typeface="Calibri" panose="020F0502020204030204" pitchFamily="34" charset="0"/>
                <a:ea typeface="Aptos" panose="020B0004020202020204" pitchFamily="34" charset="0"/>
                <a:cs typeface="Times New Roman" panose="02020603050405020304" pitchFamily="18" charset="0"/>
              </a:rPr>
              <a:t>https://towardsdatascience.com/bert-explained-state-of-the-art-language-model-for-nlp-f8b21a9b6270</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37" name="Google Shape;437;p46"/>
          <p:cNvSpPr txBox="1">
            <a:spLocks noGrp="1"/>
          </p:cNvSpPr>
          <p:nvPr>
            <p:ph type="body" idx="3"/>
          </p:nvPr>
        </p:nvSpPr>
        <p:spPr>
          <a:xfrm>
            <a:off x="1988975" y="6328625"/>
            <a:ext cx="95670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US" u="sng" dirty="0">
                <a:solidFill>
                  <a:schemeClr val="hlink"/>
                </a:solidFill>
                <a:hlinkClick r:id="rId4"/>
              </a:rPr>
              <a:t>https://github.com/chinmay002/MSADS_Portfolio</a:t>
            </a:r>
            <a:r>
              <a:rPr lang="en-US" dirty="0"/>
              <a:t> </a:t>
            </a:r>
            <a:endParaRPr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3"/>
          <p:cNvSpPr txBox="1">
            <a:spLocks noGrp="1"/>
          </p:cNvSpPr>
          <p:nvPr>
            <p:ph type="sldNum" idx="12"/>
          </p:nvPr>
        </p:nvSpPr>
        <p:spPr>
          <a:xfrm>
            <a:off x="10896018" y="6325460"/>
            <a:ext cx="8387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4" name="Google Shape;114;p13"/>
          <p:cNvSpPr txBox="1">
            <a:spLocks noGrp="1"/>
          </p:cNvSpPr>
          <p:nvPr>
            <p:ph type="title"/>
          </p:nvPr>
        </p:nvSpPr>
        <p:spPr>
          <a:xfrm>
            <a:off x="457200" y="1381850"/>
            <a:ext cx="5583900" cy="3425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4400"/>
              <a:buFont typeface="Georgia"/>
              <a:buNone/>
            </a:pPr>
            <a:r>
              <a:rPr lang="en-US" sz="3600" dirty="0"/>
              <a:t>IST </a:t>
            </a:r>
            <a:r>
              <a:rPr lang="en-US" sz="3600" dirty="0">
                <a:latin typeface="Cambria"/>
                <a:ea typeface="Cambria"/>
                <a:cs typeface="Cambria"/>
                <a:sym typeface="Cambria"/>
              </a:rPr>
              <a:t>659</a:t>
            </a:r>
            <a:endParaRPr sz="3600" dirty="0">
              <a:latin typeface="Cambria"/>
              <a:ea typeface="Cambria"/>
              <a:cs typeface="Cambria"/>
              <a:sym typeface="Cambria"/>
            </a:endParaRPr>
          </a:p>
          <a:p>
            <a:pPr marL="0" lvl="0" indent="0" algn="l" rtl="0">
              <a:lnSpc>
                <a:spcPct val="100000"/>
              </a:lnSpc>
              <a:spcBef>
                <a:spcPts val="0"/>
              </a:spcBef>
              <a:spcAft>
                <a:spcPts val="0"/>
              </a:spcAft>
              <a:buClr>
                <a:schemeClr val="lt1"/>
              </a:buClr>
              <a:buSzPts val="4400"/>
              <a:buFont typeface="Georgia"/>
              <a:buNone/>
            </a:pPr>
            <a:r>
              <a:rPr lang="en-US" sz="3600" dirty="0"/>
              <a:t>Database Administration:</a:t>
            </a:r>
            <a:endParaRPr sz="3600" dirty="0"/>
          </a:p>
          <a:p>
            <a:pPr marL="0" lvl="0" indent="0" algn="l" rtl="0">
              <a:lnSpc>
                <a:spcPct val="100000"/>
              </a:lnSpc>
              <a:spcBef>
                <a:spcPts val="0"/>
              </a:spcBef>
              <a:spcAft>
                <a:spcPts val="0"/>
              </a:spcAft>
              <a:buClr>
                <a:schemeClr val="lt1"/>
              </a:buClr>
              <a:buSzPts val="4400"/>
              <a:buFont typeface="Georgia"/>
              <a:buNone/>
            </a:pPr>
            <a:endParaRPr sz="3600" dirty="0"/>
          </a:p>
          <a:p>
            <a:pPr marL="0" lvl="0" indent="0" algn="l" rtl="0">
              <a:lnSpc>
                <a:spcPct val="100000"/>
              </a:lnSpc>
              <a:spcBef>
                <a:spcPts val="0"/>
              </a:spcBef>
              <a:spcAft>
                <a:spcPts val="0"/>
              </a:spcAft>
              <a:buClr>
                <a:schemeClr val="lt1"/>
              </a:buClr>
              <a:buSzPts val="4400"/>
              <a:buFont typeface="Georgia"/>
              <a:buNone/>
            </a:pPr>
            <a:r>
              <a:rPr lang="en-US" sz="3600" dirty="0"/>
              <a:t>Supply Chain Database</a:t>
            </a:r>
            <a:br>
              <a:rPr lang="en-US" sz="3600" dirty="0">
                <a:solidFill>
                  <a:schemeClr val="accent1"/>
                </a:solidFill>
              </a:rPr>
            </a:br>
            <a:r>
              <a:rPr lang="en-US" sz="3600" dirty="0">
                <a:solidFill>
                  <a:schemeClr val="accent1"/>
                </a:solidFill>
              </a:rPr>
              <a:t>using Azure</a:t>
            </a:r>
            <a:endParaRPr sz="3600" dirty="0">
              <a:solidFill>
                <a:schemeClr val="accent1"/>
              </a:solidFill>
            </a:endParaRPr>
          </a:p>
        </p:txBody>
      </p:sp>
      <p:sp>
        <p:nvSpPr>
          <p:cNvPr id="115" name="Google Shape;115;p13"/>
          <p:cNvSpPr txBox="1">
            <a:spLocks noGrp="1"/>
          </p:cNvSpPr>
          <p:nvPr>
            <p:ph type="body" idx="1"/>
          </p:nvPr>
        </p:nvSpPr>
        <p:spPr>
          <a:xfrm>
            <a:off x="1988976" y="6328625"/>
            <a:ext cx="9579300" cy="3651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1030" name="Picture 6" descr="Azure — Difference between Azure SQL Database and SQL Server on VM | by  Ashish Patel | Awesome Azure | Medium">
            <a:extLst>
              <a:ext uri="{FF2B5EF4-FFF2-40B4-BE49-F238E27FC236}">
                <a16:creationId xmlns:a16="http://schemas.microsoft.com/office/drawing/2014/main" id="{198128B9-0027-D32D-97C5-0AC8F38CD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14400"/>
            <a:ext cx="6096000" cy="52897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3" name="Google Shape;123;p14"/>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24" name="Google Shape;124;p14"/>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Introduction</a:t>
            </a:r>
            <a:endParaRPr/>
          </a:p>
        </p:txBody>
      </p:sp>
      <p:sp>
        <p:nvSpPr>
          <p:cNvPr id="125" name="Google Shape;125;p14"/>
          <p:cNvSpPr txBox="1">
            <a:spLocks noGrp="1"/>
          </p:cNvSpPr>
          <p:nvPr>
            <p:ph type="body" idx="2"/>
          </p:nvPr>
        </p:nvSpPr>
        <p:spPr>
          <a:xfrm>
            <a:off x="457200" y="1604575"/>
            <a:ext cx="11277600" cy="40533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0"/>
              </a:spcBef>
              <a:spcAft>
                <a:spcPts val="0"/>
              </a:spcAft>
              <a:buSzPts val="2400"/>
            </a:pPr>
            <a:r>
              <a:rPr lang="en-US" sz="2000" dirty="0"/>
              <a:t>The primary objective of this project is to develop a comprehensive database system for supply chain management, enabling suppliers to continuously monitor relevant statistics and facilitate efficient interactions with customers. The key aspects of this project include:</a:t>
            </a:r>
            <a:br>
              <a:rPr lang="en-US" sz="2400" dirty="0"/>
            </a:br>
            <a:endParaRPr lang="en-US" sz="1000" dirty="0"/>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Record Management</a:t>
            </a:r>
            <a:r>
              <a:rPr lang="en-IN" sz="1800" dirty="0">
                <a:effectLst/>
                <a:latin typeface="Calibri" panose="020F0502020204030204" pitchFamily="34" charset="0"/>
                <a:ea typeface="Times New Roman" panose="02020603050405020304" pitchFamily="18" charset="0"/>
              </a:rPr>
              <a:t>: Implement a robust system for monitoring and managing records related to warehouses, stock levels, orders, and other critical supply chain components.</a:t>
            </a:r>
            <a:endParaRPr lang="en-IN" sz="1800" dirty="0">
              <a:effectLst/>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Supplier</a:t>
            </a:r>
            <a:r>
              <a:rPr lang="en-IN" sz="1800" dirty="0">
                <a:effectLst/>
                <a:latin typeface="Calibri" panose="020F0502020204030204" pitchFamily="34" charset="0"/>
                <a:ea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rPr>
              <a:t>Interaction</a:t>
            </a:r>
            <a:r>
              <a:rPr lang="en-IN" sz="1800" dirty="0">
                <a:effectLst/>
                <a:latin typeface="Calibri" panose="020F0502020204030204" pitchFamily="34" charset="0"/>
                <a:ea typeface="Times New Roman" panose="02020603050405020304" pitchFamily="18" charset="0"/>
              </a:rPr>
              <a:t>: Develop a user-friendly interface that allows suppliers to access and </a:t>
            </a:r>
            <a:r>
              <a:rPr lang="en-IN" sz="1800" dirty="0" err="1">
                <a:effectLst/>
                <a:latin typeface="Calibri" panose="020F0502020204030204" pitchFamily="34" charset="0"/>
                <a:ea typeface="Times New Roman" panose="02020603050405020304" pitchFamily="18" charset="0"/>
              </a:rPr>
              <a:t>analyze</a:t>
            </a:r>
            <a:r>
              <a:rPr lang="en-IN" sz="1800" dirty="0">
                <a:effectLst/>
                <a:latin typeface="Calibri" panose="020F0502020204030204" pitchFamily="34" charset="0"/>
                <a:ea typeface="Times New Roman" panose="02020603050405020304" pitchFamily="18" charset="0"/>
              </a:rPr>
              <a:t> necessary statistics and real-time insights, empowering them to make informed decisions.</a:t>
            </a:r>
            <a:endParaRPr lang="en-IN" sz="1800" dirty="0">
              <a:effectLst/>
              <a:latin typeface="Times New Roman" panose="02020603050405020304" pitchFamily="18" charset="0"/>
              <a:ea typeface="Times New Roman" panose="02020603050405020304" pitchFamily="18" charset="0"/>
            </a:endParaRPr>
          </a:p>
          <a:p>
            <a:pPr marL="285750" marR="0" lvl="0" indent="-285750" algn="just">
              <a:lnSpc>
                <a:spcPct val="150000"/>
              </a:lnSpc>
              <a:buFont typeface="Arial" panose="020B0604020202020204" pitchFamily="34" charset="0"/>
              <a:buChar char="•"/>
              <a:tabLst>
                <a:tab pos="457200" algn="l"/>
              </a:tabLst>
            </a:pPr>
            <a:r>
              <a:rPr lang="en-IN" sz="1800" b="1" dirty="0">
                <a:effectLst/>
                <a:latin typeface="Calibri" panose="020F0502020204030204" pitchFamily="34" charset="0"/>
                <a:ea typeface="Times New Roman" panose="02020603050405020304" pitchFamily="18" charset="0"/>
              </a:rPr>
              <a:t>Customer</a:t>
            </a:r>
            <a:r>
              <a:rPr lang="en-IN" sz="1800" dirty="0">
                <a:effectLst/>
                <a:latin typeface="Calibri" panose="020F0502020204030204" pitchFamily="34" charset="0"/>
                <a:ea typeface="Times New Roman" panose="02020603050405020304" pitchFamily="18" charset="0"/>
              </a:rPr>
              <a:t> </a:t>
            </a:r>
            <a:r>
              <a:rPr lang="en-IN" sz="1800" b="1" dirty="0">
                <a:effectLst/>
                <a:latin typeface="Calibri" panose="020F0502020204030204" pitchFamily="34" charset="0"/>
                <a:ea typeface="Times New Roman" panose="02020603050405020304" pitchFamily="18" charset="0"/>
              </a:rPr>
              <a:t>Experience</a:t>
            </a:r>
            <a:r>
              <a:rPr lang="en-IN" sz="1800" dirty="0">
                <a:effectLst/>
                <a:latin typeface="Calibri" panose="020F0502020204030204" pitchFamily="34" charset="0"/>
                <a:ea typeface="Times New Roman" panose="02020603050405020304" pitchFamily="18" charset="0"/>
              </a:rPr>
              <a:t>: Integrate a dynamic user interface that continuously updates and provides accurate information about available commodities, enabling customers to place and modify orders efficiently.</a:t>
            </a:r>
            <a:endParaRPr lang="en-IN" sz="1800" dirty="0">
              <a:effectLst/>
              <a:latin typeface="Times New Roman" panose="02020603050405020304" pitchFamily="18" charset="0"/>
              <a:ea typeface="Times New Roman" panose="02020603050405020304" pitchFamily="18" charset="0"/>
            </a:endParaRPr>
          </a:p>
          <a:p>
            <a:pPr marL="0" lvl="0" indent="0" algn="l" rtl="0">
              <a:lnSpc>
                <a:spcPct val="90000"/>
              </a:lnSpc>
              <a:spcBef>
                <a:spcPts val="1000"/>
              </a:spcBef>
              <a:spcAft>
                <a:spcPts val="0"/>
              </a:spcAft>
              <a:buClr>
                <a:srgbClr val="3E3D3C"/>
              </a:buClr>
              <a:buSzPts val="3600"/>
              <a:buNone/>
            </a:pPr>
            <a:endParaRPr dirty="0"/>
          </a:p>
        </p:txBody>
      </p:sp>
      <p:sp>
        <p:nvSpPr>
          <p:cNvPr id="126" name="Google Shape;126;p14"/>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33" name="Google Shape;133;p15"/>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34" name="Google Shape;134;p15"/>
          <p:cNvSpPr txBox="1">
            <a:spLocks noGrp="1"/>
          </p:cNvSpPr>
          <p:nvPr>
            <p:ph type="body" idx="1"/>
          </p:nvPr>
        </p:nvSpPr>
        <p:spPr>
          <a:xfrm>
            <a:off x="457200" y="1093152"/>
            <a:ext cx="10438800" cy="46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E3D3C"/>
              </a:buClr>
              <a:buSzPts val="2400"/>
              <a:buNone/>
            </a:pPr>
            <a:r>
              <a:rPr lang="en-US"/>
              <a:t>Modeling, Table Creation, and Reporting</a:t>
            </a:r>
            <a:endParaRPr/>
          </a:p>
        </p:txBody>
      </p:sp>
      <p:sp>
        <p:nvSpPr>
          <p:cNvPr id="135" name="Google Shape;135;p15"/>
          <p:cNvSpPr txBox="1">
            <a:spLocks noGrp="1"/>
          </p:cNvSpPr>
          <p:nvPr>
            <p:ph type="body" idx="2"/>
          </p:nvPr>
        </p:nvSpPr>
        <p:spPr>
          <a:xfrm>
            <a:off x="457200" y="1914750"/>
            <a:ext cx="11277600" cy="37431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sz="2400"/>
              <a:t>Conceptual and Logical models were developed to organize the relationships between the various members of the database.</a:t>
            </a:r>
            <a:br>
              <a:rPr lang="en-US" sz="2400"/>
            </a:br>
            <a:endParaRPr sz="2400"/>
          </a:p>
          <a:p>
            <a:pPr marL="457200" lvl="0" indent="-381000" algn="l" rtl="0">
              <a:lnSpc>
                <a:spcPct val="90000"/>
              </a:lnSpc>
              <a:spcBef>
                <a:spcPts val="0"/>
              </a:spcBef>
              <a:spcAft>
                <a:spcPts val="0"/>
              </a:spcAft>
              <a:buSzPts val="2400"/>
              <a:buChar char="●"/>
            </a:pPr>
            <a:r>
              <a:rPr lang="en-US" sz="2400"/>
              <a:t>SSMS was utilized to create and initially populate the tables.</a:t>
            </a:r>
            <a:br>
              <a:rPr lang="en-US" sz="2400"/>
            </a:br>
            <a:endParaRPr sz="2400"/>
          </a:p>
          <a:p>
            <a:pPr marL="457200" lvl="0" indent="-381000" algn="l" rtl="0">
              <a:lnSpc>
                <a:spcPct val="90000"/>
              </a:lnSpc>
              <a:spcBef>
                <a:spcPts val="0"/>
              </a:spcBef>
              <a:spcAft>
                <a:spcPts val="0"/>
              </a:spcAft>
              <a:buSzPts val="2400"/>
              <a:buChar char="●"/>
            </a:pPr>
            <a:r>
              <a:rPr lang="en-US" sz="2400"/>
              <a:t>Stored procedures were created to report various summary statistics.</a:t>
            </a:r>
            <a:br>
              <a:rPr lang="en-US" sz="2400"/>
            </a:br>
            <a:endParaRPr sz="2400"/>
          </a:p>
          <a:p>
            <a:pPr marL="457200" lvl="0" indent="-381000" algn="l" rtl="0">
              <a:lnSpc>
                <a:spcPct val="90000"/>
              </a:lnSpc>
              <a:spcBef>
                <a:spcPts val="0"/>
              </a:spcBef>
              <a:spcAft>
                <a:spcPts val="0"/>
              </a:spcAft>
              <a:buSzPts val="2400"/>
              <a:buChar char="●"/>
            </a:pPr>
            <a:r>
              <a:rPr lang="en-US" sz="2400"/>
              <a:t>Microsoft Access was used to facilitate bulk data entry and reporting.</a:t>
            </a:r>
            <a:endParaRPr sz="2400"/>
          </a:p>
          <a:p>
            <a:pPr marL="0" lvl="0" indent="0" algn="l" rtl="0">
              <a:lnSpc>
                <a:spcPct val="90000"/>
              </a:lnSpc>
              <a:spcBef>
                <a:spcPts val="1000"/>
              </a:spcBef>
              <a:spcAft>
                <a:spcPts val="0"/>
              </a:spcAft>
              <a:buClr>
                <a:srgbClr val="3E3D3C"/>
              </a:buClr>
              <a:buSzPts val="3600"/>
              <a:buNone/>
            </a:pPr>
            <a:endParaRPr/>
          </a:p>
        </p:txBody>
      </p:sp>
      <p:sp>
        <p:nvSpPr>
          <p:cNvPr id="136" name="Google Shape;136;p15"/>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3" name="Google Shape;143;p1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44" name="Google Shape;144;p16"/>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5" name="Picture 4">
            <a:extLst>
              <a:ext uri="{FF2B5EF4-FFF2-40B4-BE49-F238E27FC236}">
                <a16:creationId xmlns:a16="http://schemas.microsoft.com/office/drawing/2014/main" id="{D1A2B613-3DE4-B29A-1C28-0FB3E3D677BB}"/>
              </a:ext>
            </a:extLst>
          </p:cNvPr>
          <p:cNvPicPr>
            <a:picLocks noChangeAspect="1"/>
          </p:cNvPicPr>
          <p:nvPr/>
        </p:nvPicPr>
        <p:blipFill>
          <a:blip r:embed="rId3"/>
          <a:stretch>
            <a:fillRect/>
          </a:stretch>
        </p:blipFill>
        <p:spPr>
          <a:xfrm>
            <a:off x="-1" y="1691148"/>
            <a:ext cx="6223819" cy="4522839"/>
          </a:xfrm>
          <a:prstGeom prst="rect">
            <a:avLst/>
          </a:prstGeom>
        </p:spPr>
      </p:pic>
      <p:pic>
        <p:nvPicPr>
          <p:cNvPr id="7" name="Picture 6">
            <a:extLst>
              <a:ext uri="{FF2B5EF4-FFF2-40B4-BE49-F238E27FC236}">
                <a16:creationId xmlns:a16="http://schemas.microsoft.com/office/drawing/2014/main" id="{20D4A50F-81D9-4A76-13BB-9CB54DA1647E}"/>
              </a:ext>
            </a:extLst>
          </p:cNvPr>
          <p:cNvPicPr>
            <a:picLocks noChangeAspect="1"/>
          </p:cNvPicPr>
          <p:nvPr/>
        </p:nvPicPr>
        <p:blipFill>
          <a:blip r:embed="rId4"/>
          <a:stretch>
            <a:fillRect/>
          </a:stretch>
        </p:blipFill>
        <p:spPr>
          <a:xfrm>
            <a:off x="6223818" y="1687852"/>
            <a:ext cx="6027176" cy="4643202"/>
          </a:xfrm>
          <a:prstGeom prst="rect">
            <a:avLst/>
          </a:prstGeom>
        </p:spPr>
      </p:pic>
      <p:sp>
        <p:nvSpPr>
          <p:cNvPr id="8" name="TextBox 7">
            <a:extLst>
              <a:ext uri="{FF2B5EF4-FFF2-40B4-BE49-F238E27FC236}">
                <a16:creationId xmlns:a16="http://schemas.microsoft.com/office/drawing/2014/main" id="{33FB17C7-D09A-FBC3-838E-046EE243E459}"/>
              </a:ext>
            </a:extLst>
          </p:cNvPr>
          <p:cNvSpPr txBox="1"/>
          <p:nvPr/>
        </p:nvSpPr>
        <p:spPr>
          <a:xfrm>
            <a:off x="255639" y="1199535"/>
            <a:ext cx="4041058" cy="307777"/>
          </a:xfrm>
          <a:prstGeom prst="rect">
            <a:avLst/>
          </a:prstGeom>
          <a:noFill/>
        </p:spPr>
        <p:txBody>
          <a:bodyPr wrap="square" rtlCol="0">
            <a:spAutoFit/>
          </a:bodyPr>
          <a:lstStyle/>
          <a:p>
            <a:r>
              <a:rPr lang="en-IN" b="1" dirty="0"/>
              <a:t>User Stories</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43" name="Google Shape;143;p16"/>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dirty="0"/>
              <a:t>IST </a:t>
            </a:r>
            <a:r>
              <a:rPr lang="en-US" dirty="0">
                <a:latin typeface="Cambria"/>
                <a:ea typeface="Cambria"/>
                <a:cs typeface="Cambria"/>
                <a:sym typeface="Cambria"/>
              </a:rPr>
              <a:t>659</a:t>
            </a:r>
            <a:r>
              <a:rPr lang="en-US" dirty="0"/>
              <a:t>: Database Administration</a:t>
            </a:r>
            <a:endParaRPr dirty="0"/>
          </a:p>
        </p:txBody>
      </p:sp>
      <p:sp>
        <p:nvSpPr>
          <p:cNvPr id="144" name="Google Shape;144;p16"/>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sp>
        <p:nvSpPr>
          <p:cNvPr id="8" name="TextBox 7">
            <a:extLst>
              <a:ext uri="{FF2B5EF4-FFF2-40B4-BE49-F238E27FC236}">
                <a16:creationId xmlns:a16="http://schemas.microsoft.com/office/drawing/2014/main" id="{33FB17C7-D09A-FBC3-838E-046EE243E459}"/>
              </a:ext>
            </a:extLst>
          </p:cNvPr>
          <p:cNvSpPr txBox="1"/>
          <p:nvPr/>
        </p:nvSpPr>
        <p:spPr>
          <a:xfrm>
            <a:off x="255639" y="1199535"/>
            <a:ext cx="4041058" cy="307777"/>
          </a:xfrm>
          <a:prstGeom prst="rect">
            <a:avLst/>
          </a:prstGeom>
          <a:noFill/>
        </p:spPr>
        <p:txBody>
          <a:bodyPr wrap="square" rtlCol="0">
            <a:spAutoFit/>
          </a:bodyPr>
          <a:lstStyle/>
          <a:p>
            <a:r>
              <a:rPr lang="en-IN" b="1" dirty="0"/>
              <a:t>Conceptual Models</a:t>
            </a:r>
          </a:p>
        </p:txBody>
      </p:sp>
      <p:pic>
        <p:nvPicPr>
          <p:cNvPr id="3" name="Picture 2">
            <a:extLst>
              <a:ext uri="{FF2B5EF4-FFF2-40B4-BE49-F238E27FC236}">
                <a16:creationId xmlns:a16="http://schemas.microsoft.com/office/drawing/2014/main" id="{45F23824-DA16-DBE0-1830-C8CF21DA3DF9}"/>
              </a:ext>
            </a:extLst>
          </p:cNvPr>
          <p:cNvPicPr>
            <a:picLocks noChangeAspect="1"/>
          </p:cNvPicPr>
          <p:nvPr/>
        </p:nvPicPr>
        <p:blipFill>
          <a:blip r:embed="rId3"/>
          <a:stretch>
            <a:fillRect/>
          </a:stretch>
        </p:blipFill>
        <p:spPr>
          <a:xfrm>
            <a:off x="4019882" y="874648"/>
            <a:ext cx="8172118" cy="5277888"/>
          </a:xfrm>
          <a:prstGeom prst="rect">
            <a:avLst/>
          </a:prstGeom>
        </p:spPr>
      </p:pic>
    </p:spTree>
    <p:extLst>
      <p:ext uri="{BB962C8B-B14F-4D97-AF65-F5344CB8AC3E}">
        <p14:creationId xmlns:p14="http://schemas.microsoft.com/office/powerpoint/2010/main" val="534220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sldNum" idx="12"/>
          </p:nvPr>
        </p:nvSpPr>
        <p:spPr>
          <a:xfrm>
            <a:off x="10896018" y="6334354"/>
            <a:ext cx="838800" cy="356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2" name="Google Shape;152;p17"/>
          <p:cNvSpPr txBox="1">
            <a:spLocks noGrp="1"/>
          </p:cNvSpPr>
          <p:nvPr>
            <p:ph type="title"/>
          </p:nvPr>
        </p:nvSpPr>
        <p:spPr>
          <a:xfrm>
            <a:off x="457200" y="253938"/>
            <a:ext cx="11277600" cy="63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3600"/>
              <a:buFont typeface="Georgia"/>
              <a:buNone/>
            </a:pPr>
            <a:r>
              <a:rPr lang="en-US"/>
              <a:t>IST </a:t>
            </a:r>
            <a:r>
              <a:rPr lang="en-US">
                <a:latin typeface="Cambria"/>
                <a:ea typeface="Cambria"/>
                <a:cs typeface="Cambria"/>
                <a:sym typeface="Cambria"/>
              </a:rPr>
              <a:t>659</a:t>
            </a:r>
            <a:r>
              <a:rPr lang="en-US"/>
              <a:t>: Database Administration</a:t>
            </a:r>
            <a:endParaRPr/>
          </a:p>
        </p:txBody>
      </p:sp>
      <p:sp>
        <p:nvSpPr>
          <p:cNvPr id="153" name="Google Shape;153;p17"/>
          <p:cNvSpPr txBox="1">
            <a:spLocks noGrp="1"/>
          </p:cNvSpPr>
          <p:nvPr>
            <p:ph type="body" idx="3"/>
          </p:nvPr>
        </p:nvSpPr>
        <p:spPr>
          <a:xfrm>
            <a:off x="1988976" y="6334350"/>
            <a:ext cx="9579300" cy="3594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6F777D"/>
              </a:buClr>
              <a:buSzPts val="1000"/>
              <a:buNone/>
            </a:pPr>
            <a:r>
              <a:rPr lang="en-IN" dirty="0"/>
              <a:t>https://github.com/chinmay002/MSADS_Portfolio/tree/main/IST%20659%20Database%20Administration</a:t>
            </a:r>
            <a:endParaRPr dirty="0"/>
          </a:p>
        </p:txBody>
      </p:sp>
      <p:pic>
        <p:nvPicPr>
          <p:cNvPr id="3" name="Picture 2">
            <a:extLst>
              <a:ext uri="{FF2B5EF4-FFF2-40B4-BE49-F238E27FC236}">
                <a16:creationId xmlns:a16="http://schemas.microsoft.com/office/drawing/2014/main" id="{40EF13CC-4624-FDFC-1BF7-DBE96469119C}"/>
              </a:ext>
            </a:extLst>
          </p:cNvPr>
          <p:cNvPicPr>
            <a:picLocks noChangeAspect="1"/>
          </p:cNvPicPr>
          <p:nvPr/>
        </p:nvPicPr>
        <p:blipFill>
          <a:blip r:embed="rId3"/>
          <a:stretch>
            <a:fillRect/>
          </a:stretch>
        </p:blipFill>
        <p:spPr>
          <a:xfrm>
            <a:off x="0" y="968058"/>
            <a:ext cx="6351639" cy="3977985"/>
          </a:xfrm>
          <a:prstGeom prst="rect">
            <a:avLst/>
          </a:prstGeom>
        </p:spPr>
      </p:pic>
      <p:pic>
        <p:nvPicPr>
          <p:cNvPr id="5" name="Picture 4">
            <a:extLst>
              <a:ext uri="{FF2B5EF4-FFF2-40B4-BE49-F238E27FC236}">
                <a16:creationId xmlns:a16="http://schemas.microsoft.com/office/drawing/2014/main" id="{DEFE9430-0CE5-49A1-53EB-21D668EA2F3B}"/>
              </a:ext>
            </a:extLst>
          </p:cNvPr>
          <p:cNvPicPr>
            <a:picLocks noChangeAspect="1"/>
          </p:cNvPicPr>
          <p:nvPr/>
        </p:nvPicPr>
        <p:blipFill>
          <a:blip r:embed="rId4"/>
          <a:stretch>
            <a:fillRect/>
          </a:stretch>
        </p:blipFill>
        <p:spPr>
          <a:xfrm>
            <a:off x="6351639" y="2275245"/>
            <a:ext cx="5840361" cy="3977984"/>
          </a:xfrm>
          <a:prstGeom prst="rect">
            <a:avLst/>
          </a:prstGeom>
        </p:spPr>
      </p:pic>
    </p:spTree>
  </p:cSld>
  <p:clrMapOvr>
    <a:masterClrMapping/>
  </p:clrMapOvr>
  <p:transition>
    <p:fad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3513</Words>
  <Application>Microsoft Office PowerPoint</Application>
  <PresentationFormat>Widescreen</PresentationFormat>
  <Paragraphs>353</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Aptos</vt:lpstr>
      <vt:lpstr>Arial</vt:lpstr>
      <vt:lpstr>ArialMT</vt:lpstr>
      <vt:lpstr>Calibri</vt:lpstr>
      <vt:lpstr>Cambria</vt:lpstr>
      <vt:lpstr>Georgia</vt:lpstr>
      <vt:lpstr>Roboto-Regular</vt:lpstr>
      <vt:lpstr>Symbol</vt:lpstr>
      <vt:lpstr>Times New Roman</vt:lpstr>
      <vt:lpstr>Trebuchet MS</vt:lpstr>
      <vt:lpstr>Office Theme</vt:lpstr>
      <vt:lpstr>Master of Science Applied Data Science    Portfolio Milestone</vt:lpstr>
      <vt:lpstr>Introduction</vt:lpstr>
      <vt:lpstr>The Applied Data Science Program has seven Learning Objectives:  Describe a broad overview of the major practice areas in data science.  Collect and organize data.  Identify patterns in data via visualization, statistical analysis, and data mining.  Develop alternative strategies based on the data.  Develop a plan of action to implement the business decisions derived from the analyses.  Demonstrate communication skills regarding data and its analysis for relevant professionals in their organization.  Synthesize the ethical dimensions of data science practice.</vt:lpstr>
      <vt:lpstr>IST 659 Database Administration:  Supply Chain Database using Azure</vt:lpstr>
      <vt:lpstr>IST 659: Database Administration</vt:lpstr>
      <vt:lpstr>IST 659: Database Administration</vt:lpstr>
      <vt:lpstr>IST 659: Database Administration</vt:lpstr>
      <vt:lpstr>IST 659: Database Administration</vt:lpstr>
      <vt:lpstr>IST 659: Database Administration</vt:lpstr>
      <vt:lpstr>IST 659: Database Administration</vt:lpstr>
      <vt:lpstr>IST 687  Intro to Data Science:  HealthCare Cost Reduction</vt:lpstr>
      <vt:lpstr>IST 687 : Health Care Cost Prediction</vt:lpstr>
      <vt:lpstr>IST 687 : Health Care Cost Prediction</vt:lpstr>
      <vt:lpstr>IST 687 : Health Care Cost Prediction</vt:lpstr>
      <vt:lpstr>IST 687 : Health Care Cost Prediction</vt:lpstr>
      <vt:lpstr>IST 736 Text Mining:  Insights from Cancer-Related Discussions on Reddit</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736: Text Mining</vt:lpstr>
      <vt:lpstr>IST 664 Natural Language Processing    Classification of Sincere and Insincere     question on Quora</vt:lpstr>
      <vt:lpstr>IST 664 Natural Language Processing</vt:lpstr>
      <vt:lpstr>IST 664 Natural Language Processing</vt:lpstr>
      <vt:lpstr>IST 664 Natural Language Processing</vt:lpstr>
      <vt:lpstr>IST 664 Natural Language Processing</vt:lpstr>
      <vt:lpstr>IST 664 Natural Language Processing</vt:lpstr>
      <vt:lpstr>IST 664 Natural Language Processing</vt:lpstr>
      <vt:lpstr>IST 664 Natural Language Processing</vt:lpstr>
      <vt:lpstr>Learning Objectives</vt:lpstr>
      <vt:lpstr>Conclusion</vt:lpstr>
      <vt:lpstr>   Thank You!           Template Retrieved from: https://www.syracuse.edu/about/brand/visual-identity/powerpoint-templates/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Applied Data Science    Portfolio Milestone</dc:title>
  <dc:creator>Chinmay</dc:creator>
  <cp:lastModifiedBy>Chinmay Ashok Maganur</cp:lastModifiedBy>
  <cp:revision>18</cp:revision>
  <dcterms:modified xsi:type="dcterms:W3CDTF">2024-04-30T23:19:06Z</dcterms:modified>
</cp:coreProperties>
</file>